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7" r:id="rId6"/>
    <p:sldId id="378" r:id="rId7"/>
    <p:sldId id="379" r:id="rId8"/>
    <p:sldId id="380" r:id="rId9"/>
    <p:sldId id="381" r:id="rId10"/>
    <p:sldId id="289" r:id="rId11"/>
    <p:sldId id="281" r:id="rId12"/>
    <p:sldId id="284" r:id="rId13"/>
    <p:sldId id="285" r:id="rId14"/>
    <p:sldId id="283" r:id="rId15"/>
    <p:sldId id="290" r:id="rId16"/>
    <p:sldId id="291" r:id="rId17"/>
    <p:sldId id="294" r:id="rId18"/>
    <p:sldId id="295" r:id="rId19"/>
    <p:sldId id="296" r:id="rId20"/>
    <p:sldId id="292" r:id="rId21"/>
    <p:sldId id="293" r:id="rId22"/>
    <p:sldId id="297" r:id="rId23"/>
    <p:sldId id="376" r:id="rId24"/>
    <p:sldId id="374" r:id="rId25"/>
    <p:sldId id="377" r:id="rId26"/>
    <p:sldId id="256" r:id="rId27"/>
    <p:sldId id="258" r:id="rId28"/>
    <p:sldId id="259" r:id="rId29"/>
    <p:sldId id="260" r:id="rId30"/>
    <p:sldId id="261" r:id="rId31"/>
    <p:sldId id="298" r:id="rId32"/>
    <p:sldId id="300" r:id="rId33"/>
    <p:sldId id="304" r:id="rId34"/>
    <p:sldId id="262" r:id="rId35"/>
    <p:sldId id="268" r:id="rId36"/>
    <p:sldId id="270" r:id="rId37"/>
    <p:sldId id="263" r:id="rId38"/>
    <p:sldId id="269" r:id="rId39"/>
    <p:sldId id="271" r:id="rId40"/>
    <p:sldId id="272" r:id="rId41"/>
    <p:sldId id="264" r:id="rId42"/>
    <p:sldId id="273" r:id="rId43"/>
    <p:sldId id="276" r:id="rId44"/>
    <p:sldId id="274" r:id="rId45"/>
    <p:sldId id="278" r:id="rId46"/>
    <p:sldId id="279" r:id="rId47"/>
    <p:sldId id="306" r:id="rId48"/>
    <p:sldId id="280" r:id="rId49"/>
    <p:sldId id="265" r:id="rId50"/>
    <p:sldId id="287" r:id="rId51"/>
    <p:sldId id="307" r:id="rId52"/>
    <p:sldId id="288" r:id="rId53"/>
    <p:sldId id="286" r:id="rId54"/>
    <p:sldId id="308" r:id="rId55"/>
    <p:sldId id="309" r:id="rId56"/>
    <p:sldId id="310" r:id="rId57"/>
    <p:sldId id="311" r:id="rId58"/>
    <p:sldId id="312" r:id="rId59"/>
    <p:sldId id="341" r:id="rId60"/>
    <p:sldId id="342" r:id="rId61"/>
    <p:sldId id="313" r:id="rId62"/>
    <p:sldId id="343" r:id="rId63"/>
    <p:sldId id="368" r:id="rId64"/>
    <p:sldId id="366" r:id="rId65"/>
    <p:sldId id="371" r:id="rId66"/>
    <p:sldId id="37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456" y="176"/>
      </p:cViewPr>
      <p:guideLst/>
    </p:cSldViewPr>
  </p:slideViewPr>
  <p:notesTextViewPr>
    <p:cViewPr>
      <p:scale>
        <a:sx n="1" d="1"/>
        <a:sy n="1" d="1"/>
      </p:scale>
      <p:origin x="0" y="0"/>
    </p:cViewPr>
  </p:notesTextViewPr>
  <p:sorterViewPr>
    <p:cViewPr>
      <p:scale>
        <a:sx n="1" d="1"/>
        <a:sy n="1" d="1"/>
      </p:scale>
      <p:origin x="0" y="-255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https://liveplymouthac-my.sharepoint.com/personal/t_hollins_plymouth_ac_uk/Documents/Teaching/Stage%201/PSYC411/2021/Workshops/normal%20distributions%20ceiling%20and%20floor.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ttps://liveplymouthac-my.sharepoint.com/personal/t_hollins_plymouth_ac_uk/Documents/Teaching/Stage%201/PSYC411/2021/Workshops/normal%20distributions%20ceiling%20and%20floor.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Likelihood of this many Tails in n flips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Sheet1!$T$108</c:f>
              <c:strCache>
                <c:ptCount val="1"/>
                <c:pt idx="0">
                  <c:v>5 FLIPS</c:v>
                </c:pt>
              </c:strCache>
            </c:strRef>
          </c:tx>
          <c:spPr>
            <a:solidFill>
              <a:schemeClr val="accent1"/>
            </a:solidFill>
            <a:ln>
              <a:noFill/>
            </a:ln>
            <a:effectLst/>
          </c:spPr>
          <c:invertIfNegative val="0"/>
          <c:cat>
            <c:multiLvlStrRef>
              <c:f>Sheet1!$U$106:$AC$107</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Sheet1!$U$108:$AC$108</c:f>
              <c:numCache>
                <c:formatCode>General</c:formatCode>
                <c:ptCount val="9"/>
                <c:pt idx="0">
                  <c:v>3.125E-2</c:v>
                </c:pt>
                <c:pt idx="1">
                  <c:v>0.15625</c:v>
                </c:pt>
                <c:pt idx="2">
                  <c:v>0.3125</c:v>
                </c:pt>
                <c:pt idx="3">
                  <c:v>0.3125</c:v>
                </c:pt>
                <c:pt idx="4">
                  <c:v>0.15625</c:v>
                </c:pt>
                <c:pt idx="5">
                  <c:v>3.125E-2</c:v>
                </c:pt>
              </c:numCache>
            </c:numRef>
          </c:val>
          <c:extLst>
            <c:ext xmlns:c16="http://schemas.microsoft.com/office/drawing/2014/chart" uri="{C3380CC4-5D6E-409C-BE32-E72D297353CC}">
              <c16:uniqueId val="{00000000-22CF-47D3-87E9-9D59181C941B}"/>
            </c:ext>
          </c:extLst>
        </c:ser>
        <c:ser>
          <c:idx val="1"/>
          <c:order val="1"/>
          <c:tx>
            <c:strRef>
              <c:f>Sheet1!$T$109</c:f>
              <c:strCache>
                <c:ptCount val="1"/>
                <c:pt idx="0">
                  <c:v>8 FLIPS</c:v>
                </c:pt>
              </c:strCache>
            </c:strRef>
          </c:tx>
          <c:spPr>
            <a:solidFill>
              <a:schemeClr val="accent2"/>
            </a:solidFill>
            <a:ln>
              <a:noFill/>
            </a:ln>
            <a:effectLst/>
          </c:spPr>
          <c:invertIfNegative val="0"/>
          <c:cat>
            <c:multiLvlStrRef>
              <c:f>Sheet1!$U$106:$AC$107</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Sheet1!$U$109:$AC$109</c:f>
              <c:numCache>
                <c:formatCode>General</c:formatCode>
                <c:ptCount val="9"/>
                <c:pt idx="0">
                  <c:v>3.90625E-3</c:v>
                </c:pt>
                <c:pt idx="1">
                  <c:v>3.125E-2</c:v>
                </c:pt>
                <c:pt idx="2">
                  <c:v>0.109375</c:v>
                </c:pt>
                <c:pt idx="3">
                  <c:v>0.21875</c:v>
                </c:pt>
                <c:pt idx="4">
                  <c:v>0.2734375</c:v>
                </c:pt>
                <c:pt idx="5">
                  <c:v>0.21875</c:v>
                </c:pt>
                <c:pt idx="6">
                  <c:v>0.109375</c:v>
                </c:pt>
                <c:pt idx="7">
                  <c:v>3.125E-2</c:v>
                </c:pt>
                <c:pt idx="8">
                  <c:v>3.90625E-3</c:v>
                </c:pt>
              </c:numCache>
            </c:numRef>
          </c:val>
          <c:extLst>
            <c:ext xmlns:c16="http://schemas.microsoft.com/office/drawing/2014/chart" uri="{C3380CC4-5D6E-409C-BE32-E72D297353CC}">
              <c16:uniqueId val="{00000001-22CF-47D3-87E9-9D59181C941B}"/>
            </c:ext>
          </c:extLst>
        </c:ser>
        <c:dLbls>
          <c:showLegendKey val="0"/>
          <c:showVal val="0"/>
          <c:showCatName val="0"/>
          <c:showSerName val="0"/>
          <c:showPercent val="0"/>
          <c:showBubbleSize val="0"/>
        </c:dLbls>
        <c:gapWidth val="219"/>
        <c:overlap val="-27"/>
        <c:axId val="485738328"/>
        <c:axId val="485740296"/>
      </c:barChart>
      <c:catAx>
        <c:axId val="48573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5740296"/>
        <c:crosses val="autoZero"/>
        <c:auto val="1"/>
        <c:lblAlgn val="ctr"/>
        <c:lblOffset val="100"/>
        <c:noMultiLvlLbl val="0"/>
      </c:catAx>
      <c:valAx>
        <c:axId val="48574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738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Likelihood of this many Tails in n flips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Sheet1!$T$80</c:f>
              <c:strCache>
                <c:ptCount val="1"/>
                <c:pt idx="0">
                  <c:v>5 FLIPS</c:v>
                </c:pt>
              </c:strCache>
            </c:strRef>
          </c:tx>
          <c:spPr>
            <a:solidFill>
              <a:schemeClr val="accent1"/>
            </a:solidFill>
            <a:ln>
              <a:solidFill>
                <a:srgbClr val="C00000"/>
              </a:solid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6-5C7B-490E-8EF5-B144E1FF9BF5}"/>
              </c:ext>
            </c:extLst>
          </c:dPt>
          <c:dPt>
            <c:idx val="5"/>
            <c:invertIfNegative val="0"/>
            <c:bubble3D val="0"/>
            <c:spPr>
              <a:solidFill>
                <a:schemeClr val="accent1"/>
              </a:solidFill>
              <a:ln w="28575">
                <a:solidFill>
                  <a:srgbClr val="C00000"/>
                </a:solidFill>
              </a:ln>
              <a:effectLst/>
            </c:spPr>
            <c:extLst>
              <c:ext xmlns:c16="http://schemas.microsoft.com/office/drawing/2014/chart" uri="{C3380CC4-5D6E-409C-BE32-E72D297353CC}">
                <c16:uniqueId val="{00000002-22CF-47D3-87E9-9D59181C941B}"/>
              </c:ext>
            </c:extLst>
          </c:dPt>
          <c:cat>
            <c:multiLvlStrRef>
              <c:f>Sheet1!$U$78:$AC$79</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Sheet1!$U$80:$AC$80</c:f>
              <c:numCache>
                <c:formatCode>General</c:formatCode>
                <c:ptCount val="9"/>
                <c:pt idx="0">
                  <c:v>3.125E-2</c:v>
                </c:pt>
                <c:pt idx="1">
                  <c:v>0.15625</c:v>
                </c:pt>
                <c:pt idx="2">
                  <c:v>0.3125</c:v>
                </c:pt>
                <c:pt idx="3">
                  <c:v>0.3125</c:v>
                </c:pt>
                <c:pt idx="4">
                  <c:v>0.15625</c:v>
                </c:pt>
                <c:pt idx="5">
                  <c:v>3.125E-2</c:v>
                </c:pt>
              </c:numCache>
            </c:numRef>
          </c:val>
          <c:extLst>
            <c:ext xmlns:c16="http://schemas.microsoft.com/office/drawing/2014/chart" uri="{C3380CC4-5D6E-409C-BE32-E72D297353CC}">
              <c16:uniqueId val="{00000000-22CF-47D3-87E9-9D59181C941B}"/>
            </c:ext>
          </c:extLst>
        </c:ser>
        <c:ser>
          <c:idx val="1"/>
          <c:order val="1"/>
          <c:tx>
            <c:strRef>
              <c:f>Sheet1!$T$81</c:f>
              <c:strCache>
                <c:ptCount val="1"/>
                <c:pt idx="0">
                  <c:v>8 FLIPS</c:v>
                </c:pt>
              </c:strCache>
            </c:strRef>
          </c:tx>
          <c:spPr>
            <a:solidFill>
              <a:schemeClr val="accent2"/>
            </a:solidFill>
            <a:ln>
              <a:noFill/>
            </a:ln>
            <a:effectLst/>
          </c:spPr>
          <c:invertIfNegative val="0"/>
          <c:dPt>
            <c:idx val="7"/>
            <c:invertIfNegative val="0"/>
            <c:bubble3D val="0"/>
            <c:spPr>
              <a:solidFill>
                <a:schemeClr val="accent2"/>
              </a:solidFill>
              <a:ln w="28575">
                <a:solidFill>
                  <a:srgbClr val="C00000"/>
                </a:solidFill>
              </a:ln>
              <a:effectLst/>
            </c:spPr>
            <c:extLst>
              <c:ext xmlns:c16="http://schemas.microsoft.com/office/drawing/2014/chart" uri="{C3380CC4-5D6E-409C-BE32-E72D297353CC}">
                <c16:uniqueId val="{00000003-22CF-47D3-87E9-9D59181C941B}"/>
              </c:ext>
            </c:extLst>
          </c:dPt>
          <c:dPt>
            <c:idx val="8"/>
            <c:invertIfNegative val="0"/>
            <c:bubble3D val="0"/>
            <c:spPr>
              <a:solidFill>
                <a:schemeClr val="accent2"/>
              </a:solidFill>
              <a:ln w="25400">
                <a:solidFill>
                  <a:srgbClr val="C00000"/>
                </a:solidFill>
              </a:ln>
              <a:effectLst/>
            </c:spPr>
            <c:extLst>
              <c:ext xmlns:c16="http://schemas.microsoft.com/office/drawing/2014/chart" uri="{C3380CC4-5D6E-409C-BE32-E72D297353CC}">
                <c16:uniqueId val="{00000004-22CF-47D3-87E9-9D59181C941B}"/>
              </c:ext>
            </c:extLst>
          </c:dPt>
          <c:cat>
            <c:multiLvlStrRef>
              <c:f>Sheet1!$U$78:$AC$79</c:f>
              <c:multiLvlStrCache>
                <c:ptCount val="9"/>
                <c:lvl>
                  <c:pt idx="0">
                    <c:v>0</c:v>
                  </c:pt>
                  <c:pt idx="1">
                    <c:v>1</c:v>
                  </c:pt>
                  <c:pt idx="2">
                    <c:v>2</c:v>
                  </c:pt>
                  <c:pt idx="3">
                    <c:v>3</c:v>
                  </c:pt>
                  <c:pt idx="4">
                    <c:v>4</c:v>
                  </c:pt>
                  <c:pt idx="5">
                    <c:v>5</c:v>
                  </c:pt>
                  <c:pt idx="6">
                    <c:v>6</c:v>
                  </c:pt>
                  <c:pt idx="7">
                    <c:v>7</c:v>
                  </c:pt>
                  <c:pt idx="8">
                    <c:v>8</c:v>
                  </c:pt>
                </c:lvl>
                <c:lvl>
                  <c:pt idx="0">
                    <c:v>Number of tails</c:v>
                  </c:pt>
                </c:lvl>
              </c:multiLvlStrCache>
            </c:multiLvlStrRef>
          </c:cat>
          <c:val>
            <c:numRef>
              <c:f>Sheet1!$U$81:$AC$81</c:f>
              <c:numCache>
                <c:formatCode>General</c:formatCode>
                <c:ptCount val="9"/>
                <c:pt idx="0">
                  <c:v>3.90625E-3</c:v>
                </c:pt>
                <c:pt idx="1">
                  <c:v>3.125E-2</c:v>
                </c:pt>
                <c:pt idx="2">
                  <c:v>0.109375</c:v>
                </c:pt>
                <c:pt idx="3">
                  <c:v>0.21875</c:v>
                </c:pt>
                <c:pt idx="4">
                  <c:v>0.2734375</c:v>
                </c:pt>
                <c:pt idx="5">
                  <c:v>0.21875</c:v>
                </c:pt>
                <c:pt idx="6">
                  <c:v>0.109375</c:v>
                </c:pt>
                <c:pt idx="7">
                  <c:v>3.125E-2</c:v>
                </c:pt>
                <c:pt idx="8">
                  <c:v>3.90625E-3</c:v>
                </c:pt>
              </c:numCache>
            </c:numRef>
          </c:val>
          <c:extLst>
            <c:ext xmlns:c16="http://schemas.microsoft.com/office/drawing/2014/chart" uri="{C3380CC4-5D6E-409C-BE32-E72D297353CC}">
              <c16:uniqueId val="{00000001-22CF-47D3-87E9-9D59181C941B}"/>
            </c:ext>
          </c:extLst>
        </c:ser>
        <c:dLbls>
          <c:showLegendKey val="0"/>
          <c:showVal val="0"/>
          <c:showCatName val="0"/>
          <c:showSerName val="0"/>
          <c:showPercent val="0"/>
          <c:showBubbleSize val="0"/>
        </c:dLbls>
        <c:gapWidth val="219"/>
        <c:overlap val="-27"/>
        <c:axId val="485738328"/>
        <c:axId val="485740296"/>
      </c:barChart>
      <c:catAx>
        <c:axId val="48573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5740296"/>
        <c:crosses val="autoZero"/>
        <c:auto val="1"/>
        <c:lblAlgn val="ctr"/>
        <c:lblOffset val="100"/>
        <c:noMultiLvlLbl val="0"/>
      </c:catAx>
      <c:valAx>
        <c:axId val="48574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738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529673025321592E-2"/>
          <c:y val="8.1457663451232579E-2"/>
          <c:w val="0.88417301904247614"/>
          <c:h val="0.7663451232583065"/>
        </c:manualLayout>
      </c:layout>
      <c:lineChart>
        <c:grouping val="standard"/>
        <c:varyColors val="0"/>
        <c:ser>
          <c:idx val="0"/>
          <c:order val="0"/>
          <c:spPr>
            <a:ln w="25400">
              <a:solidFill>
                <a:srgbClr val="000080"/>
              </a:solidFill>
              <a:prstDash val="solid"/>
            </a:ln>
          </c:spPr>
          <c:marker>
            <c:symbol val="none"/>
          </c:marker>
          <c:val>
            <c:numRef>
              <c:f>Sheet1!$G$26:$G$147</c:f>
              <c:numCache>
                <c:formatCode>General</c:formatCode>
                <c:ptCount val="122"/>
                <c:pt idx="0">
                  <c:v>2.2840176579936619E-11</c:v>
                </c:pt>
                <c:pt idx="1">
                  <c:v>3.7375713279441901E-11</c:v>
                </c:pt>
                <c:pt idx="2">
                  <c:v>6.0856651055182016E-11</c:v>
                </c:pt>
                <c:pt idx="3">
                  <c:v>9.8595055759912717E-11</c:v>
                </c:pt>
                <c:pt idx="4">
                  <c:v>1.5893910094515972E-10</c:v>
                </c:pt>
                <c:pt idx="5">
                  <c:v>2.5493818803918966E-10</c:v>
                </c:pt>
                <c:pt idx="6">
                  <c:v>4.0688114506556831E-10</c:v>
                </c:pt>
                <c:pt idx="7">
                  <c:v>6.4614317731059244E-10</c:v>
                </c:pt>
                <c:pt idx="8">
                  <c:v>1.0209829471593053E-9</c:v>
                </c:pt>
                <c:pt idx="9">
                  <c:v>1.6052280551855604E-9</c:v>
                </c:pt>
                <c:pt idx="10">
                  <c:v>2.5112128332712061E-9</c:v>
                </c:pt>
                <c:pt idx="11">
                  <c:v>3.9089384342647251E-9</c:v>
                </c:pt>
                <c:pt idx="12">
                  <c:v>6.0542822824847183E-9</c:v>
                </c:pt>
                <c:pt idx="13">
                  <c:v>9.3302875745047075E-9</c:v>
                </c:pt>
                <c:pt idx="14">
                  <c:v>1.4307241918567281E-8</c:v>
                </c:pt>
                <c:pt idx="15">
                  <c:v>2.1829577951254235E-8</c:v>
                </c:pt>
                <c:pt idx="16">
                  <c:v>3.3140822708987516E-8</c:v>
                </c:pt>
                <c:pt idx="17">
                  <c:v>5.0062180207669066E-8</c:v>
                </c:pt>
                <c:pt idx="18">
                  <c:v>7.5246232576446173E-8</c:v>
                </c:pt>
                <c:pt idx="19">
                  <c:v>1.1253517471925591E-7</c:v>
                </c:pt>
                <c:pt idx="20">
                  <c:v>1.6746357031374518E-7</c:v>
                </c:pt>
                <c:pt idx="21">
                  <c:v>2.47959601804497E-7</c:v>
                </c:pt>
                <c:pt idx="22">
                  <c:v>3.6531713412074214E-7</c:v>
                </c:pt>
                <c:pt idx="23">
                  <c:v>5.3553478027929848E-7</c:v>
                </c:pt>
                <c:pt idx="24">
                  <c:v>7.8114894083043385E-7</c:v>
                </c:pt>
                <c:pt idx="25">
                  <c:v>1.133727138747942E-6</c:v>
                </c:pt>
                <c:pt idx="26">
                  <c:v>1.6372378071961578E-6</c:v>
                </c:pt>
                <c:pt idx="27">
                  <c:v>2.3525752000097248E-6</c:v>
                </c:pt>
                <c:pt idx="28">
                  <c:v>3.363595724825581E-6</c:v>
                </c:pt>
                <c:pt idx="29">
                  <c:v>4.7851173921289241E-6</c:v>
                </c:pt>
                <c:pt idx="30">
                  <c:v>6.7734499977036169E-6</c:v>
                </c:pt>
                <c:pt idx="31">
                  <c:v>9.5401628730790613E-6</c:v>
                </c:pt>
                <c:pt idx="32">
                  <c:v>1.3369962120843589E-5</c:v>
                </c:pt>
                <c:pt idx="33">
                  <c:v>1.8643742331516523E-5</c:v>
                </c:pt>
                <c:pt idx="34">
                  <c:v>2.5868100222653663E-5</c:v>
                </c:pt>
                <c:pt idx="35">
                  <c:v>3.5712849641634636E-5</c:v>
                </c:pt>
                <c:pt idx="36">
                  <c:v>4.9058357456207026E-5</c:v>
                </c:pt>
                <c:pt idx="37">
                  <c:v>6.7054824302810172E-5</c:v>
                </c:pt>
                <c:pt idx="38">
                  <c:v>9.1195956362264755E-5</c:v>
                </c:pt>
                <c:pt idx="39">
                  <c:v>1.234098040866778E-4</c:v>
                </c:pt>
                <c:pt idx="40">
                  <c:v>1.6616986660727498E-4</c:v>
                </c:pt>
                <c:pt idx="41">
                  <c:v>2.226298569188862E-4</c:v>
                </c:pt>
                <c:pt idx="42">
                  <c:v>2.9678576779320698E-4</c:v>
                </c:pt>
                <c:pt idx="43">
                  <c:v>3.9366904065507265E-4</c:v>
                </c:pt>
                <c:pt idx="44">
                  <c:v>5.1957468215483205E-4</c:v>
                </c:pt>
                <c:pt idx="45">
                  <c:v>6.8232805275636747E-4</c:v>
                </c:pt>
                <c:pt idx="46">
                  <c:v>8.9159371999520927E-4</c:v>
                </c:pt>
                <c:pt idx="47">
                  <c:v>1.1592291739045771E-3</c:v>
                </c:pt>
                <c:pt idx="48">
                  <c:v>1.499685289329827E-3</c:v>
                </c:pt>
                <c:pt idx="49">
                  <c:v>1.9304541362276887E-3</c:v>
                </c:pt>
                <c:pt idx="50">
                  <c:v>2.4725630358741636E-3</c:v>
                </c:pt>
                <c:pt idx="51">
                  <c:v>3.1511115984444076E-3</c:v>
                </c:pt>
                <c:pt idx="52">
                  <c:v>3.9958458300845901E-3</c:v>
                </c:pt>
                <c:pt idx="53">
                  <c:v>5.0417602596909208E-3</c:v>
                </c:pt>
                <c:pt idx="54">
                  <c:v>6.3297154274856845E-3</c:v>
                </c:pt>
                <c:pt idx="55">
                  <c:v>7.9070540515933565E-3</c:v>
                </c:pt>
                <c:pt idx="56">
                  <c:v>9.8281948353795938E-3</c:v>
                </c:pt>
                <c:pt idx="57">
                  <c:v>1.2155178329914817E-2</c:v>
                </c:pt>
                <c:pt idx="58">
                  <c:v>1.4958134700577335E-2</c:v>
                </c:pt>
                <c:pt idx="59">
                  <c:v>1.8315638888734019E-2</c:v>
                </c:pt>
                <c:pt idx="60">
                  <c:v>2.2314914776966194E-2</c:v>
                </c:pt>
                <c:pt idx="61">
                  <c:v>2.7051846866350187E-2</c:v>
                </c:pt>
                <c:pt idx="62">
                  <c:v>3.2630755992895749E-2</c:v>
                </c:pt>
                <c:pt idx="63">
                  <c:v>3.9163895098986788E-2</c:v>
                </c:pt>
                <c:pt idx="64">
                  <c:v>4.6770622383958613E-2</c:v>
                </c:pt>
                <c:pt idx="65">
                  <c:v>5.5576212611482691E-2</c:v>
                </c:pt>
                <c:pt idx="66">
                  <c:v>6.5710273227502392E-2</c:v>
                </c:pt>
                <c:pt idx="67">
                  <c:v>7.7304740443299297E-2</c:v>
                </c:pt>
                <c:pt idx="68">
                  <c:v>9.0491441663695327E-2</c:v>
                </c:pt>
                <c:pt idx="69">
                  <c:v>0.10539922456186378</c:v>
                </c:pt>
                <c:pt idx="70">
                  <c:v>0.12215066953998929</c:v>
                </c:pt>
                <c:pt idx="71">
                  <c:v>0.14085842092104425</c:v>
                </c:pt>
                <c:pt idx="72">
                  <c:v>0.16162119246533843</c:v>
                </c:pt>
                <c:pt idx="73">
                  <c:v>0.18451952399298838</c:v>
                </c:pt>
                <c:pt idx="74">
                  <c:v>0.2096113871510969</c:v>
                </c:pt>
                <c:pt idx="75">
                  <c:v>0.23692775868212076</c:v>
                </c:pt>
                <c:pt idx="76">
                  <c:v>0.2664682978135231</c:v>
                </c:pt>
                <c:pt idx="77">
                  <c:v>0.29819727942988633</c:v>
                </c:pt>
                <c:pt idx="78">
                  <c:v>0.33203994534465953</c:v>
                </c:pt>
                <c:pt idx="79">
                  <c:v>0.36787944117144117</c:v>
                </c:pt>
                <c:pt idx="80">
                  <c:v>0.40555450506331941</c:v>
                </c:pt>
                <c:pt idx="81">
                  <c:v>0.44485806622294</c:v>
                </c:pt>
                <c:pt idx="82">
                  <c:v>0.48553689515407827</c:v>
                </c:pt>
                <c:pt idx="83">
                  <c:v>0.52729242404304733</c:v>
                </c:pt>
                <c:pt idx="84">
                  <c:v>0.5697828247309219</c:v>
                </c:pt>
                <c:pt idx="85">
                  <c:v>0.612626394184415</c:v>
                </c:pt>
                <c:pt idx="86">
                  <c:v>0.65540625432683952</c:v>
                </c:pt>
                <c:pt idx="87">
                  <c:v>0.69767632607103003</c:v>
                </c:pt>
                <c:pt idx="88">
                  <c:v>0.73896848825894335</c:v>
                </c:pt>
                <c:pt idx="89">
                  <c:v>0.77880078307140399</c:v>
                </c:pt>
                <c:pt idx="90">
                  <c:v>0.81668648259811005</c:v>
                </c:pt>
                <c:pt idx="91">
                  <c:v>0.85214378896621046</c:v>
                </c:pt>
                <c:pt idx="92">
                  <c:v>0.88470590494348267</c:v>
                </c:pt>
                <c:pt idx="93">
                  <c:v>0.9139311852712273</c:v>
                </c:pt>
                <c:pt idx="94">
                  <c:v>0.93941306281347492</c:v>
                </c:pt>
                <c:pt idx="95">
                  <c:v>0.9607894391523224</c:v>
                </c:pt>
                <c:pt idx="96">
                  <c:v>0.97775123719333579</c:v>
                </c:pt>
                <c:pt idx="97">
                  <c:v>0.99004983374916755</c:v>
                </c:pt>
                <c:pt idx="98">
                  <c:v>0.99750312239745986</c:v>
                </c:pt>
                <c:pt idx="99">
                  <c:v>1</c:v>
                </c:pt>
                <c:pt idx="100">
                  <c:v>0.99750312239746042</c:v>
                </c:pt>
                <c:pt idx="101">
                  <c:v>0.99004983374916866</c:v>
                </c:pt>
                <c:pt idx="102">
                  <c:v>0.97775123719333734</c:v>
                </c:pt>
                <c:pt idx="103">
                  <c:v>0.96078943915232451</c:v>
                </c:pt>
                <c:pt idx="104">
                  <c:v>0.93941306281347747</c:v>
                </c:pt>
                <c:pt idx="105">
                  <c:v>0.91393118527123018</c:v>
                </c:pt>
                <c:pt idx="106">
                  <c:v>0.884705904943486</c:v>
                </c:pt>
                <c:pt idx="107">
                  <c:v>0.85214378896621412</c:v>
                </c:pt>
                <c:pt idx="108">
                  <c:v>0.81668648259811394</c:v>
                </c:pt>
                <c:pt idx="109">
                  <c:v>0.77880078307140832</c:v>
                </c:pt>
                <c:pt idx="110">
                  <c:v>0.73896848825894801</c:v>
                </c:pt>
                <c:pt idx="111">
                  <c:v>0.69767632607103502</c:v>
                </c:pt>
                <c:pt idx="112">
                  <c:v>0.65540625432684474</c:v>
                </c:pt>
                <c:pt idx="113">
                  <c:v>0.61262639418442044</c:v>
                </c:pt>
                <c:pt idx="114">
                  <c:v>0.56978282473092756</c:v>
                </c:pt>
                <c:pt idx="115">
                  <c:v>0.52729242404305321</c:v>
                </c:pt>
                <c:pt idx="116">
                  <c:v>0.4855368951540841</c:v>
                </c:pt>
                <c:pt idx="117">
                  <c:v>0.44485806622294582</c:v>
                </c:pt>
                <c:pt idx="118">
                  <c:v>0.40555450506332519</c:v>
                </c:pt>
                <c:pt idx="119">
                  <c:v>0.36787944117144689</c:v>
                </c:pt>
                <c:pt idx="120">
                  <c:v>0.33203994534466513</c:v>
                </c:pt>
                <c:pt idx="121">
                  <c:v>0.29819727942989172</c:v>
                </c:pt>
              </c:numCache>
            </c:numRef>
          </c:val>
          <c:smooth val="0"/>
          <c:extLst>
            <c:ext xmlns:c16="http://schemas.microsoft.com/office/drawing/2014/chart" uri="{C3380CC4-5D6E-409C-BE32-E72D297353CC}">
              <c16:uniqueId val="{00000000-FD13-4FF3-82EF-185841AE8AB2}"/>
            </c:ext>
          </c:extLst>
        </c:ser>
        <c:ser>
          <c:idx val="1"/>
          <c:order val="1"/>
          <c:spPr>
            <a:ln w="3175">
              <a:solidFill>
                <a:srgbClr val="000000"/>
              </a:solidFill>
              <a:prstDash val="solid"/>
            </a:ln>
          </c:spPr>
          <c:marker>
            <c:symbol val="none"/>
          </c:marker>
          <c:val>
            <c:numRef>
              <c:f>Sheet1!$H$26:$H$147</c:f>
              <c:numCache>
                <c:formatCode>General</c:formatCode>
                <c:ptCount val="122"/>
                <c:pt idx="0">
                  <c:v>2.4725630358741705E-3</c:v>
                </c:pt>
                <c:pt idx="1">
                  <c:v>3.1511115984444076E-3</c:v>
                </c:pt>
                <c:pt idx="2">
                  <c:v>3.9958458300845901E-3</c:v>
                </c:pt>
                <c:pt idx="3">
                  <c:v>5.0417602596909208E-3</c:v>
                </c:pt>
                <c:pt idx="4">
                  <c:v>6.329715427485668E-3</c:v>
                </c:pt>
                <c:pt idx="5">
                  <c:v>7.9070540515933426E-3</c:v>
                </c:pt>
                <c:pt idx="6">
                  <c:v>9.8281948353795591E-3</c:v>
                </c:pt>
                <c:pt idx="7">
                  <c:v>1.2155178329914773E-2</c:v>
                </c:pt>
                <c:pt idx="8">
                  <c:v>1.4958134700577282E-2</c:v>
                </c:pt>
                <c:pt idx="9">
                  <c:v>1.8315638888733918E-2</c:v>
                </c:pt>
                <c:pt idx="10">
                  <c:v>2.2314914776966104E-2</c:v>
                </c:pt>
                <c:pt idx="11">
                  <c:v>2.7051846866350055E-2</c:v>
                </c:pt>
                <c:pt idx="12">
                  <c:v>3.2630755992895617E-2</c:v>
                </c:pt>
                <c:pt idx="13">
                  <c:v>3.9163895098986594E-2</c:v>
                </c:pt>
                <c:pt idx="14">
                  <c:v>4.6770622383958446E-2</c:v>
                </c:pt>
                <c:pt idx="15">
                  <c:v>5.5576212611482448E-2</c:v>
                </c:pt>
                <c:pt idx="16">
                  <c:v>6.5710273227502156E-2</c:v>
                </c:pt>
                <c:pt idx="17">
                  <c:v>7.730474044329895E-2</c:v>
                </c:pt>
                <c:pt idx="18">
                  <c:v>9.0491441663695035E-2</c:v>
                </c:pt>
                <c:pt idx="19">
                  <c:v>0.10539922456186335</c:v>
                </c:pt>
                <c:pt idx="20">
                  <c:v>0.12215066953998892</c:v>
                </c:pt>
                <c:pt idx="21">
                  <c:v>0.14085842092104381</c:v>
                </c:pt>
                <c:pt idx="22">
                  <c:v>0.16162119246533796</c:v>
                </c:pt>
                <c:pt idx="23">
                  <c:v>0.18451952399298785</c:v>
                </c:pt>
                <c:pt idx="24">
                  <c:v>0.20961138715109634</c:v>
                </c:pt>
                <c:pt idx="25">
                  <c:v>0.23692775868212013</c:v>
                </c:pt>
                <c:pt idx="26">
                  <c:v>0.26646829781352238</c:v>
                </c:pt>
                <c:pt idx="27">
                  <c:v>0.29819727942988561</c:v>
                </c:pt>
                <c:pt idx="28">
                  <c:v>0.3320399453446588</c:v>
                </c:pt>
                <c:pt idx="29">
                  <c:v>0.36787944117144034</c:v>
                </c:pt>
                <c:pt idx="30">
                  <c:v>0.40555450506331853</c:v>
                </c:pt>
                <c:pt idx="31">
                  <c:v>0.44485806622293911</c:v>
                </c:pt>
                <c:pt idx="32">
                  <c:v>0.48553689515407739</c:v>
                </c:pt>
                <c:pt idx="33">
                  <c:v>0.52729242404304644</c:v>
                </c:pt>
                <c:pt idx="34">
                  <c:v>0.5697828247309209</c:v>
                </c:pt>
                <c:pt idx="35">
                  <c:v>0.612626394184414</c:v>
                </c:pt>
                <c:pt idx="36">
                  <c:v>0.65540625432683852</c:v>
                </c:pt>
                <c:pt idx="37">
                  <c:v>0.69767632607102914</c:v>
                </c:pt>
                <c:pt idx="38">
                  <c:v>0.73896848825894246</c:v>
                </c:pt>
                <c:pt idx="39">
                  <c:v>0.7788007830714031</c:v>
                </c:pt>
                <c:pt idx="40">
                  <c:v>0.81668648259810916</c:v>
                </c:pt>
                <c:pt idx="41">
                  <c:v>0.85214378896620979</c:v>
                </c:pt>
                <c:pt idx="42">
                  <c:v>0.88470590494348211</c:v>
                </c:pt>
                <c:pt idx="43">
                  <c:v>0.91393118527122696</c:v>
                </c:pt>
                <c:pt idx="44">
                  <c:v>0.9394130628134747</c:v>
                </c:pt>
                <c:pt idx="45">
                  <c:v>0.96078943915232229</c:v>
                </c:pt>
                <c:pt idx="46">
                  <c:v>0.97775123719333568</c:v>
                </c:pt>
                <c:pt idx="47">
                  <c:v>0.99004983374916755</c:v>
                </c:pt>
                <c:pt idx="48">
                  <c:v>0.99750312239745986</c:v>
                </c:pt>
                <c:pt idx="49">
                  <c:v>1</c:v>
                </c:pt>
                <c:pt idx="50">
                  <c:v>0.99750312239746031</c:v>
                </c:pt>
                <c:pt idx="51">
                  <c:v>0.99004983374916855</c:v>
                </c:pt>
                <c:pt idx="52">
                  <c:v>0.97775123719333701</c:v>
                </c:pt>
                <c:pt idx="53">
                  <c:v>0.96078943915232407</c:v>
                </c:pt>
                <c:pt idx="54">
                  <c:v>0.93941306281347681</c:v>
                </c:pt>
                <c:pt idx="55">
                  <c:v>0.91393118527122941</c:v>
                </c:pt>
                <c:pt idx="56">
                  <c:v>0.884705904943485</c:v>
                </c:pt>
                <c:pt idx="57">
                  <c:v>0.8521437889662129</c:v>
                </c:pt>
                <c:pt idx="58">
                  <c:v>0.81668648259811261</c:v>
                </c:pt>
                <c:pt idx="59">
                  <c:v>0.77880078307140665</c:v>
                </c:pt>
                <c:pt idx="60">
                  <c:v>0.73896848825894612</c:v>
                </c:pt>
                <c:pt idx="61">
                  <c:v>0.69767632607103292</c:v>
                </c:pt>
                <c:pt idx="62">
                  <c:v>0.65540625432684241</c:v>
                </c:pt>
                <c:pt idx="63">
                  <c:v>0.61262639418441789</c:v>
                </c:pt>
                <c:pt idx="64">
                  <c:v>0.56978282473092479</c:v>
                </c:pt>
                <c:pt idx="65">
                  <c:v>0.52729242404305032</c:v>
                </c:pt>
                <c:pt idx="66">
                  <c:v>0.48553689515408111</c:v>
                </c:pt>
                <c:pt idx="67">
                  <c:v>0.44485806622294272</c:v>
                </c:pt>
                <c:pt idx="68">
                  <c:v>0.40555450506332202</c:v>
                </c:pt>
                <c:pt idx="69">
                  <c:v>0.36787944117144372</c:v>
                </c:pt>
                <c:pt idx="70">
                  <c:v>0.33203994534466202</c:v>
                </c:pt>
                <c:pt idx="71">
                  <c:v>0.29819727942988866</c:v>
                </c:pt>
                <c:pt idx="72">
                  <c:v>0.26646829781352521</c:v>
                </c:pt>
                <c:pt idx="73">
                  <c:v>0.23692775868212276</c:v>
                </c:pt>
                <c:pt idx="74">
                  <c:v>0.20961138715109875</c:v>
                </c:pt>
                <c:pt idx="75">
                  <c:v>0.1845195239929901</c:v>
                </c:pt>
                <c:pt idx="76">
                  <c:v>0.16162119246534001</c:v>
                </c:pt>
                <c:pt idx="77">
                  <c:v>0.14085842092104567</c:v>
                </c:pt>
                <c:pt idx="78">
                  <c:v>0.1221506695399906</c:v>
                </c:pt>
                <c:pt idx="79">
                  <c:v>0.1053992245618648</c:v>
                </c:pt>
                <c:pt idx="80">
                  <c:v>9.0491441663696326E-2</c:v>
                </c:pt>
                <c:pt idx="81">
                  <c:v>7.7304740443300116E-2</c:v>
                </c:pt>
                <c:pt idx="82">
                  <c:v>6.5710273227503169E-2</c:v>
                </c:pt>
                <c:pt idx="83">
                  <c:v>5.5576212611483336E-2</c:v>
                </c:pt>
                <c:pt idx="84">
                  <c:v>4.6770622383959189E-2</c:v>
                </c:pt>
                <c:pt idx="85">
                  <c:v>3.916389509898726E-2</c:v>
                </c:pt>
                <c:pt idx="86">
                  <c:v>3.2630755992896179E-2</c:v>
                </c:pt>
                <c:pt idx="87">
                  <c:v>2.7051846866350534E-2</c:v>
                </c:pt>
                <c:pt idx="88">
                  <c:v>2.231491477696651E-2</c:v>
                </c:pt>
                <c:pt idx="89">
                  <c:v>1.8315638888734262E-2</c:v>
                </c:pt>
                <c:pt idx="90">
                  <c:v>1.4958134700577561E-2</c:v>
                </c:pt>
                <c:pt idx="91">
                  <c:v>1.2155178329915001E-2</c:v>
                </c:pt>
                <c:pt idx="92">
                  <c:v>9.828194835379743E-3</c:v>
                </c:pt>
                <c:pt idx="93">
                  <c:v>7.907054051593497E-3</c:v>
                </c:pt>
                <c:pt idx="94">
                  <c:v>6.3297154274857973E-3</c:v>
                </c:pt>
                <c:pt idx="95">
                  <c:v>5.0417602596910241E-3</c:v>
                </c:pt>
                <c:pt idx="96">
                  <c:v>3.9958458300846716E-3</c:v>
                </c:pt>
                <c:pt idx="97">
                  <c:v>3.1511115984444748E-3</c:v>
                </c:pt>
                <c:pt idx="98">
                  <c:v>2.472563035874223E-3</c:v>
                </c:pt>
                <c:pt idx="99">
                  <c:v>1.9304541362277349E-3</c:v>
                </c:pt>
                <c:pt idx="100">
                  <c:v>1.4996852893298682E-3</c:v>
                </c:pt>
                <c:pt idx="101">
                  <c:v>1.1592291739046089E-3</c:v>
                </c:pt>
                <c:pt idx="102">
                  <c:v>8.9159371999523464E-4</c:v>
                </c:pt>
                <c:pt idx="103">
                  <c:v>6.8232805275638927E-4</c:v>
                </c:pt>
                <c:pt idx="104">
                  <c:v>5.1957468215484864E-4</c:v>
                </c:pt>
                <c:pt idx="105">
                  <c:v>3.9366904065508631E-4</c:v>
                </c:pt>
                <c:pt idx="106">
                  <c:v>2.9678576779321755E-4</c:v>
                </c:pt>
                <c:pt idx="107">
                  <c:v>2.2262985691889412E-4</c:v>
                </c:pt>
                <c:pt idx="108">
                  <c:v>1.6616986660728149E-4</c:v>
                </c:pt>
                <c:pt idx="109">
                  <c:v>1.2340980408668284E-4</c:v>
                </c:pt>
                <c:pt idx="110">
                  <c:v>9.1195956362268645E-5</c:v>
                </c:pt>
                <c:pt idx="111">
                  <c:v>6.7054824302813031E-5</c:v>
                </c:pt>
                <c:pt idx="112">
                  <c:v>4.9058357456209208E-5</c:v>
                </c:pt>
                <c:pt idx="113">
                  <c:v>3.5712849641636418E-5</c:v>
                </c:pt>
                <c:pt idx="114">
                  <c:v>2.5868100222655042E-5</c:v>
                </c:pt>
                <c:pt idx="115">
                  <c:v>1.8643742331517515E-5</c:v>
                </c:pt>
                <c:pt idx="116">
                  <c:v>1.3369962120844326E-5</c:v>
                </c:pt>
                <c:pt idx="117">
                  <c:v>9.5401628730796203E-6</c:v>
                </c:pt>
                <c:pt idx="118">
                  <c:v>6.7734499977040261E-6</c:v>
                </c:pt>
                <c:pt idx="119">
                  <c:v>4.7851173921292129E-6</c:v>
                </c:pt>
                <c:pt idx="120">
                  <c:v>3.3635957248257902E-6</c:v>
                </c:pt>
                <c:pt idx="121">
                  <c:v>2.3525752000098836E-6</c:v>
                </c:pt>
              </c:numCache>
            </c:numRef>
          </c:val>
          <c:smooth val="0"/>
          <c:extLst>
            <c:ext xmlns:c16="http://schemas.microsoft.com/office/drawing/2014/chart" uri="{C3380CC4-5D6E-409C-BE32-E72D297353CC}">
              <c16:uniqueId val="{00000001-FD13-4FF3-82EF-185841AE8AB2}"/>
            </c:ext>
          </c:extLst>
        </c:ser>
        <c:dLbls>
          <c:showLegendKey val="0"/>
          <c:showVal val="0"/>
          <c:showCatName val="0"/>
          <c:showSerName val="0"/>
          <c:showPercent val="0"/>
          <c:showBubbleSize val="0"/>
        </c:dLbls>
        <c:smooth val="0"/>
        <c:axId val="1945698848"/>
        <c:axId val="1"/>
      </c:lineChart>
      <c:catAx>
        <c:axId val="1945698848"/>
        <c:scaling>
          <c:orientation val="minMax"/>
        </c:scaling>
        <c:delete val="0"/>
        <c:axPos val="b"/>
        <c:numFmt formatCode="General" sourceLinked="1"/>
        <c:majorTickMark val="out"/>
        <c:minorTickMark val="none"/>
        <c:tickLblPos val="nextTo"/>
        <c:spPr>
          <a:ln w="6350">
            <a:noFill/>
          </a:ln>
        </c:spPr>
        <c:txPr>
          <a:bodyPr rot="0" vert="horz"/>
          <a:lstStyle/>
          <a:p>
            <a:pPr>
              <a:defRPr sz="1200" b="0" i="0" u="none" strike="noStrike" baseline="0">
                <a:solidFill>
                  <a:srgbClr val="FFFFFF"/>
                </a:solidFill>
                <a:latin typeface="Arial"/>
                <a:ea typeface="Arial"/>
                <a:cs typeface="Arial"/>
              </a:defRPr>
            </a:pPr>
            <a:endParaRPr lang="en-US"/>
          </a:p>
        </c:txPr>
        <c:crossAx val="1"/>
        <c:crosses val="autoZero"/>
        <c:auto val="1"/>
        <c:lblAlgn val="ctr"/>
        <c:lblOffset val="100"/>
        <c:tickLblSkip val="9"/>
        <c:tickMarkSkip val="1"/>
        <c:noMultiLvlLbl val="0"/>
      </c:catAx>
      <c:valAx>
        <c:axId val="1"/>
        <c:scaling>
          <c:orientation val="minMax"/>
        </c:scaling>
        <c:delete val="0"/>
        <c:axPos val="l"/>
        <c:majorGridlines>
          <c:spPr>
            <a:ln w="3175">
              <a:solidFill>
                <a:srgbClr val="FFFFFF"/>
              </a:solidFill>
              <a:prstDash val="solid"/>
            </a:ln>
          </c:spPr>
        </c:majorGridlines>
        <c:numFmt formatCode="General" sourceLinked="1"/>
        <c:majorTickMark val="out"/>
        <c:minorTickMark val="none"/>
        <c:tickLblPos val="nextTo"/>
        <c:spPr>
          <a:ln w="6350">
            <a:noFill/>
          </a:ln>
        </c:spPr>
        <c:txPr>
          <a:bodyPr rot="0" vert="horz"/>
          <a:lstStyle/>
          <a:p>
            <a:pPr>
              <a:defRPr sz="1200" b="0" i="0" u="none" strike="noStrike" baseline="0">
                <a:solidFill>
                  <a:srgbClr val="FFFFFF"/>
                </a:solidFill>
                <a:latin typeface="Arial"/>
                <a:ea typeface="Arial"/>
                <a:cs typeface="Arial"/>
              </a:defRPr>
            </a:pPr>
            <a:endParaRPr lang="en-US"/>
          </a:p>
        </c:txPr>
        <c:crossAx val="1945698848"/>
        <c:crosses val="autoZero"/>
        <c:crossBetween val="between"/>
      </c:valAx>
      <c:spPr>
        <a:noFill/>
        <a:ln w="25400">
          <a:noFill/>
        </a:ln>
      </c:spPr>
    </c:plotArea>
    <c:plotVisOnly val="1"/>
    <c:dispBlanksAs val="gap"/>
    <c:showDLblsOverMax val="0"/>
  </c:chart>
  <c:spPr>
    <a:solidFill>
      <a:srgbClr val="FFFFFF"/>
    </a:solidFill>
    <a:ln w="6350">
      <a:noFill/>
    </a:ln>
  </c:spPr>
  <c:txPr>
    <a:bodyPr/>
    <a:lstStyle/>
    <a:p>
      <a:pPr>
        <a:defRPr sz="12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529673025321592E-2"/>
          <c:y val="8.1457663451232579E-2"/>
          <c:w val="0.88417301904247614"/>
          <c:h val="0.7663451232583065"/>
        </c:manualLayout>
      </c:layout>
      <c:lineChart>
        <c:grouping val="standard"/>
        <c:varyColors val="0"/>
        <c:ser>
          <c:idx val="0"/>
          <c:order val="0"/>
          <c:spPr>
            <a:ln w="25400">
              <a:solidFill>
                <a:schemeClr val="tx1">
                  <a:lumMod val="50000"/>
                  <a:lumOff val="50000"/>
                </a:schemeClr>
              </a:solidFill>
              <a:prstDash val="solid"/>
            </a:ln>
          </c:spPr>
          <c:marker>
            <c:symbol val="none"/>
          </c:marker>
          <c:val>
            <c:numRef>
              <c:f>Sheet1!$H$26:$H$147</c:f>
              <c:numCache>
                <c:formatCode>General</c:formatCode>
                <c:ptCount val="122"/>
                <c:pt idx="0">
                  <c:v>2.4725630358741705E-3</c:v>
                </c:pt>
                <c:pt idx="1">
                  <c:v>3.1511115984444076E-3</c:v>
                </c:pt>
                <c:pt idx="2">
                  <c:v>3.9958458300845901E-3</c:v>
                </c:pt>
                <c:pt idx="3">
                  <c:v>5.0417602596909208E-3</c:v>
                </c:pt>
                <c:pt idx="4">
                  <c:v>6.329715427485668E-3</c:v>
                </c:pt>
                <c:pt idx="5">
                  <c:v>7.9070540515933426E-3</c:v>
                </c:pt>
                <c:pt idx="6">
                  <c:v>9.8281948353795591E-3</c:v>
                </c:pt>
                <c:pt idx="7">
                  <c:v>1.2155178329914773E-2</c:v>
                </c:pt>
                <c:pt idx="8">
                  <c:v>1.4958134700577282E-2</c:v>
                </c:pt>
                <c:pt idx="9">
                  <c:v>1.8315638888733918E-2</c:v>
                </c:pt>
                <c:pt idx="10">
                  <c:v>2.2314914776966104E-2</c:v>
                </c:pt>
                <c:pt idx="11">
                  <c:v>2.7051846866350055E-2</c:v>
                </c:pt>
                <c:pt idx="12">
                  <c:v>3.2630755992895617E-2</c:v>
                </c:pt>
                <c:pt idx="13">
                  <c:v>3.9163895098986594E-2</c:v>
                </c:pt>
                <c:pt idx="14">
                  <c:v>4.6770622383958446E-2</c:v>
                </c:pt>
                <c:pt idx="15">
                  <c:v>5.5576212611482448E-2</c:v>
                </c:pt>
                <c:pt idx="16">
                  <c:v>6.5710273227502156E-2</c:v>
                </c:pt>
                <c:pt idx="17">
                  <c:v>7.730474044329895E-2</c:v>
                </c:pt>
                <c:pt idx="18">
                  <c:v>9.0491441663695035E-2</c:v>
                </c:pt>
                <c:pt idx="19">
                  <c:v>0.10539922456186335</c:v>
                </c:pt>
                <c:pt idx="20">
                  <c:v>0.12215066953998892</c:v>
                </c:pt>
                <c:pt idx="21">
                  <c:v>0.14085842092104381</c:v>
                </c:pt>
                <c:pt idx="22">
                  <c:v>0.16162119246533796</c:v>
                </c:pt>
                <c:pt idx="23">
                  <c:v>0.18451952399298785</c:v>
                </c:pt>
                <c:pt idx="24">
                  <c:v>0.20961138715109634</c:v>
                </c:pt>
                <c:pt idx="25">
                  <c:v>0.23692775868212013</c:v>
                </c:pt>
                <c:pt idx="26">
                  <c:v>0.26646829781352238</c:v>
                </c:pt>
                <c:pt idx="27">
                  <c:v>0.29819727942988561</c:v>
                </c:pt>
                <c:pt idx="28">
                  <c:v>0.3320399453446588</c:v>
                </c:pt>
                <c:pt idx="29">
                  <c:v>0.36787944117144034</c:v>
                </c:pt>
                <c:pt idx="30">
                  <c:v>0.40555450506331853</c:v>
                </c:pt>
                <c:pt idx="31">
                  <c:v>0.44485806622293911</c:v>
                </c:pt>
                <c:pt idx="32">
                  <c:v>0.48553689515407739</c:v>
                </c:pt>
                <c:pt idx="33">
                  <c:v>0.52729242404304644</c:v>
                </c:pt>
                <c:pt idx="34">
                  <c:v>0.5697828247309209</c:v>
                </c:pt>
                <c:pt idx="35">
                  <c:v>0.612626394184414</c:v>
                </c:pt>
                <c:pt idx="36">
                  <c:v>0.65540625432683852</c:v>
                </c:pt>
                <c:pt idx="37">
                  <c:v>0.69767632607102914</c:v>
                </c:pt>
                <c:pt idx="38">
                  <c:v>0.73896848825894246</c:v>
                </c:pt>
                <c:pt idx="39">
                  <c:v>0.7788007830714031</c:v>
                </c:pt>
                <c:pt idx="40">
                  <c:v>0.81668648259810916</c:v>
                </c:pt>
                <c:pt idx="41">
                  <c:v>0.85214378896620979</c:v>
                </c:pt>
                <c:pt idx="42">
                  <c:v>0.88470590494348211</c:v>
                </c:pt>
                <c:pt idx="43">
                  <c:v>0.91393118527122696</c:v>
                </c:pt>
                <c:pt idx="44">
                  <c:v>0.9394130628134747</c:v>
                </c:pt>
                <c:pt idx="45">
                  <c:v>0.96078943915232229</c:v>
                </c:pt>
                <c:pt idx="46">
                  <c:v>0.97775123719333568</c:v>
                </c:pt>
                <c:pt idx="47">
                  <c:v>0.99004983374916755</c:v>
                </c:pt>
                <c:pt idx="48">
                  <c:v>0.99750312239745986</c:v>
                </c:pt>
                <c:pt idx="49">
                  <c:v>1</c:v>
                </c:pt>
                <c:pt idx="50">
                  <c:v>0.99750312239746031</c:v>
                </c:pt>
                <c:pt idx="51">
                  <c:v>0.99004983374916855</c:v>
                </c:pt>
                <c:pt idx="52">
                  <c:v>0.97775123719333701</c:v>
                </c:pt>
                <c:pt idx="53">
                  <c:v>0.96078943915232407</c:v>
                </c:pt>
                <c:pt idx="54">
                  <c:v>0.93941306281347681</c:v>
                </c:pt>
                <c:pt idx="55">
                  <c:v>0.91393118527122941</c:v>
                </c:pt>
                <c:pt idx="56">
                  <c:v>0.884705904943485</c:v>
                </c:pt>
                <c:pt idx="57">
                  <c:v>0.8521437889662129</c:v>
                </c:pt>
                <c:pt idx="58">
                  <c:v>0.81668648259811261</c:v>
                </c:pt>
                <c:pt idx="59">
                  <c:v>0.77880078307140665</c:v>
                </c:pt>
                <c:pt idx="60">
                  <c:v>0.73896848825894612</c:v>
                </c:pt>
                <c:pt idx="61">
                  <c:v>0.69767632607103292</c:v>
                </c:pt>
                <c:pt idx="62">
                  <c:v>0.65540625432684241</c:v>
                </c:pt>
                <c:pt idx="63">
                  <c:v>0.61262639418441789</c:v>
                </c:pt>
                <c:pt idx="64">
                  <c:v>0.56978282473092479</c:v>
                </c:pt>
                <c:pt idx="65">
                  <c:v>0.52729242404305032</c:v>
                </c:pt>
                <c:pt idx="66">
                  <c:v>0.48553689515408111</c:v>
                </c:pt>
                <c:pt idx="67">
                  <c:v>0.44485806622294272</c:v>
                </c:pt>
                <c:pt idx="68">
                  <c:v>0.40555450506332202</c:v>
                </c:pt>
                <c:pt idx="69">
                  <c:v>0.36787944117144372</c:v>
                </c:pt>
                <c:pt idx="70">
                  <c:v>0.33203994534466202</c:v>
                </c:pt>
                <c:pt idx="71">
                  <c:v>0.29819727942988866</c:v>
                </c:pt>
                <c:pt idx="72">
                  <c:v>0.26646829781352521</c:v>
                </c:pt>
                <c:pt idx="73">
                  <c:v>0.23692775868212276</c:v>
                </c:pt>
                <c:pt idx="74">
                  <c:v>0.20961138715109875</c:v>
                </c:pt>
                <c:pt idx="75">
                  <c:v>0.1845195239929901</c:v>
                </c:pt>
                <c:pt idx="76">
                  <c:v>0.16162119246534001</c:v>
                </c:pt>
                <c:pt idx="77">
                  <c:v>0.14085842092104567</c:v>
                </c:pt>
                <c:pt idx="78">
                  <c:v>0.1221506695399906</c:v>
                </c:pt>
                <c:pt idx="79">
                  <c:v>0.1053992245618648</c:v>
                </c:pt>
                <c:pt idx="80">
                  <c:v>9.0491441663696326E-2</c:v>
                </c:pt>
                <c:pt idx="81">
                  <c:v>7.7304740443300116E-2</c:v>
                </c:pt>
                <c:pt idx="82">
                  <c:v>6.5710273227503169E-2</c:v>
                </c:pt>
                <c:pt idx="83">
                  <c:v>5.5576212611483336E-2</c:v>
                </c:pt>
                <c:pt idx="84">
                  <c:v>4.6770622383959189E-2</c:v>
                </c:pt>
                <c:pt idx="85">
                  <c:v>3.916389509898726E-2</c:v>
                </c:pt>
                <c:pt idx="86">
                  <c:v>3.2630755992896179E-2</c:v>
                </c:pt>
                <c:pt idx="87">
                  <c:v>2.7051846866350534E-2</c:v>
                </c:pt>
                <c:pt idx="88">
                  <c:v>2.231491477696651E-2</c:v>
                </c:pt>
                <c:pt idx="89">
                  <c:v>1.8315638888734262E-2</c:v>
                </c:pt>
                <c:pt idx="90">
                  <c:v>1.4958134700577561E-2</c:v>
                </c:pt>
                <c:pt idx="91">
                  <c:v>1.2155178329915001E-2</c:v>
                </c:pt>
                <c:pt idx="92">
                  <c:v>9.828194835379743E-3</c:v>
                </c:pt>
                <c:pt idx="93">
                  <c:v>7.907054051593497E-3</c:v>
                </c:pt>
                <c:pt idx="94">
                  <c:v>6.3297154274857973E-3</c:v>
                </c:pt>
                <c:pt idx="95">
                  <c:v>5.0417602596910241E-3</c:v>
                </c:pt>
                <c:pt idx="96">
                  <c:v>3.9958458300846716E-3</c:v>
                </c:pt>
                <c:pt idx="97">
                  <c:v>3.1511115984444748E-3</c:v>
                </c:pt>
                <c:pt idx="98">
                  <c:v>2.472563035874223E-3</c:v>
                </c:pt>
                <c:pt idx="99">
                  <c:v>1.9304541362277349E-3</c:v>
                </c:pt>
                <c:pt idx="100">
                  <c:v>1.4996852893298682E-3</c:v>
                </c:pt>
                <c:pt idx="101">
                  <c:v>1.1592291739046089E-3</c:v>
                </c:pt>
                <c:pt idx="102">
                  <c:v>8.9159371999523464E-4</c:v>
                </c:pt>
                <c:pt idx="103">
                  <c:v>6.8232805275638927E-4</c:v>
                </c:pt>
                <c:pt idx="104">
                  <c:v>5.1957468215484864E-4</c:v>
                </c:pt>
                <c:pt idx="105">
                  <c:v>3.9366904065508631E-4</c:v>
                </c:pt>
                <c:pt idx="106">
                  <c:v>2.9678576779321755E-4</c:v>
                </c:pt>
                <c:pt idx="107">
                  <c:v>2.2262985691889412E-4</c:v>
                </c:pt>
                <c:pt idx="108">
                  <c:v>1.6616986660728149E-4</c:v>
                </c:pt>
                <c:pt idx="109">
                  <c:v>1.2340980408668284E-4</c:v>
                </c:pt>
                <c:pt idx="110">
                  <c:v>9.1195956362268645E-5</c:v>
                </c:pt>
                <c:pt idx="111">
                  <c:v>6.7054824302813031E-5</c:v>
                </c:pt>
                <c:pt idx="112">
                  <c:v>4.9058357456209208E-5</c:v>
                </c:pt>
                <c:pt idx="113">
                  <c:v>3.5712849641636418E-5</c:v>
                </c:pt>
                <c:pt idx="114">
                  <c:v>2.5868100222655042E-5</c:v>
                </c:pt>
                <c:pt idx="115">
                  <c:v>1.8643742331517515E-5</c:v>
                </c:pt>
                <c:pt idx="116">
                  <c:v>1.3369962120844326E-5</c:v>
                </c:pt>
                <c:pt idx="117">
                  <c:v>9.5401628730796203E-6</c:v>
                </c:pt>
                <c:pt idx="118">
                  <c:v>6.7734499977040261E-6</c:v>
                </c:pt>
                <c:pt idx="119">
                  <c:v>4.7851173921292129E-6</c:v>
                </c:pt>
                <c:pt idx="120">
                  <c:v>3.3635957248257902E-6</c:v>
                </c:pt>
                <c:pt idx="121">
                  <c:v>2.3525752000098836E-6</c:v>
                </c:pt>
              </c:numCache>
            </c:numRef>
          </c:val>
          <c:smooth val="0"/>
          <c:extLst>
            <c:ext xmlns:c16="http://schemas.microsoft.com/office/drawing/2014/chart" uri="{C3380CC4-5D6E-409C-BE32-E72D297353CC}">
              <c16:uniqueId val="{00000000-5EAD-4A39-8421-2231FAF84A99}"/>
            </c:ext>
          </c:extLst>
        </c:ser>
        <c:dLbls>
          <c:showLegendKey val="0"/>
          <c:showVal val="0"/>
          <c:showCatName val="0"/>
          <c:showSerName val="0"/>
          <c:showPercent val="0"/>
          <c:showBubbleSize val="0"/>
        </c:dLbls>
        <c:smooth val="0"/>
        <c:axId val="1945698848"/>
        <c:axId val="1"/>
      </c:lineChart>
      <c:catAx>
        <c:axId val="1945698848"/>
        <c:scaling>
          <c:orientation val="minMax"/>
        </c:scaling>
        <c:delete val="0"/>
        <c:axPos val="b"/>
        <c:numFmt formatCode="General" sourceLinked="1"/>
        <c:majorTickMark val="out"/>
        <c:minorTickMark val="none"/>
        <c:tickLblPos val="nextTo"/>
        <c:spPr>
          <a:ln w="6350">
            <a:noFill/>
          </a:ln>
        </c:spPr>
        <c:txPr>
          <a:bodyPr rot="0" vert="horz"/>
          <a:lstStyle/>
          <a:p>
            <a:pPr>
              <a:defRPr sz="1200" b="0" i="0" u="none" strike="noStrike" baseline="0">
                <a:solidFill>
                  <a:srgbClr val="FFFFFF"/>
                </a:solidFill>
                <a:latin typeface="Arial"/>
                <a:ea typeface="Arial"/>
                <a:cs typeface="Arial"/>
              </a:defRPr>
            </a:pPr>
            <a:endParaRPr lang="en-US"/>
          </a:p>
        </c:txPr>
        <c:crossAx val="1"/>
        <c:crosses val="autoZero"/>
        <c:auto val="1"/>
        <c:lblAlgn val="ctr"/>
        <c:lblOffset val="100"/>
        <c:tickLblSkip val="9"/>
        <c:tickMarkSkip val="1"/>
        <c:noMultiLvlLbl val="0"/>
      </c:catAx>
      <c:valAx>
        <c:axId val="1"/>
        <c:scaling>
          <c:orientation val="minMax"/>
        </c:scaling>
        <c:delete val="0"/>
        <c:axPos val="l"/>
        <c:majorGridlines>
          <c:spPr>
            <a:ln w="3175">
              <a:solidFill>
                <a:srgbClr val="FFFFFF"/>
              </a:solidFill>
              <a:prstDash val="solid"/>
            </a:ln>
          </c:spPr>
        </c:majorGridlines>
        <c:numFmt formatCode="General" sourceLinked="1"/>
        <c:majorTickMark val="out"/>
        <c:minorTickMark val="none"/>
        <c:tickLblPos val="nextTo"/>
        <c:spPr>
          <a:ln w="6350">
            <a:noFill/>
          </a:ln>
        </c:spPr>
        <c:txPr>
          <a:bodyPr rot="0" vert="horz"/>
          <a:lstStyle/>
          <a:p>
            <a:pPr>
              <a:defRPr sz="1200" b="0" i="0" u="none" strike="noStrike" baseline="0">
                <a:solidFill>
                  <a:srgbClr val="FFFFFF"/>
                </a:solidFill>
                <a:latin typeface="Arial"/>
                <a:ea typeface="Arial"/>
                <a:cs typeface="Arial"/>
              </a:defRPr>
            </a:pPr>
            <a:endParaRPr lang="en-US"/>
          </a:p>
        </c:txPr>
        <c:crossAx val="1945698848"/>
        <c:crosses val="autoZero"/>
        <c:crossBetween val="between"/>
      </c:valAx>
      <c:spPr>
        <a:noFill/>
        <a:ln w="25400">
          <a:noFill/>
        </a:ln>
      </c:spPr>
    </c:plotArea>
    <c:plotVisOnly val="1"/>
    <c:dispBlanksAs val="gap"/>
    <c:showDLblsOverMax val="0"/>
  </c:chart>
  <c:spPr>
    <a:solidFill>
      <a:srgbClr val="FFFFFF"/>
    </a:solidFill>
    <a:ln w="6350">
      <a:noFill/>
    </a:ln>
  </c:spPr>
  <c:txPr>
    <a:bodyPr/>
    <a:lstStyle/>
    <a:p>
      <a:pPr>
        <a:defRPr sz="1200" b="0" i="0" u="none" strike="noStrike" baseline="0">
          <a:solidFill>
            <a:srgbClr val="000000"/>
          </a:solidFill>
          <a:latin typeface="Arial"/>
          <a:ea typeface="Arial"/>
          <a:cs typeface="Aria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0.65566</cdr:x>
      <cdr:y>0.76605</cdr:y>
    </cdr:from>
    <cdr:to>
      <cdr:x>0.70949</cdr:x>
      <cdr:y>0.83518</cdr:y>
    </cdr:to>
    <cdr:sp macro="" textlink="">
      <cdr:nvSpPr>
        <cdr:cNvPr id="4" name="Isosceles Triangle 3">
          <a:extLst xmlns:a="http://schemas.openxmlformats.org/drawingml/2006/main">
            <a:ext uri="{FF2B5EF4-FFF2-40B4-BE49-F238E27FC236}">
              <a16:creationId xmlns:a16="http://schemas.microsoft.com/office/drawing/2014/main" id="{3AC567EB-A5E7-CB17-4A05-406D4D0E3BBF}"/>
            </a:ext>
          </a:extLst>
        </cdr:cNvPr>
        <cdr:cNvSpPr/>
      </cdr:nvSpPr>
      <cdr:spPr>
        <a:xfrm xmlns:a="http://schemas.openxmlformats.org/drawingml/2006/main">
          <a:off x="3915746" y="2269236"/>
          <a:ext cx="321468" cy="204788"/>
        </a:xfrm>
        <a:prstGeom xmlns:a="http://schemas.openxmlformats.org/drawingml/2006/main" prst="triangle">
          <a:avLst>
            <a:gd name="adj" fmla="val 0"/>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GB"/>
        </a:p>
      </cdr:txBody>
    </cdr:sp>
  </cdr:relSizeAnchor>
  <cdr:relSizeAnchor xmlns:cdr="http://schemas.openxmlformats.org/drawingml/2006/chartDrawing">
    <cdr:from>
      <cdr:x>0.65566</cdr:x>
      <cdr:y>0.25977</cdr:y>
    </cdr:from>
    <cdr:to>
      <cdr:x>0.84338</cdr:x>
      <cdr:y>0.83518</cdr:y>
    </cdr:to>
    <cdr:sp macro="" textlink="">
      <cdr:nvSpPr>
        <cdr:cNvPr id="5" name="Right Triangle 4">
          <a:extLst xmlns:a="http://schemas.openxmlformats.org/drawingml/2006/main">
            <a:ext uri="{FF2B5EF4-FFF2-40B4-BE49-F238E27FC236}">
              <a16:creationId xmlns:a16="http://schemas.microsoft.com/office/drawing/2014/main" id="{43657381-F43F-45DC-37D1-F254EFBEA15C}"/>
            </a:ext>
          </a:extLst>
        </cdr:cNvPr>
        <cdr:cNvSpPr/>
      </cdr:nvSpPr>
      <cdr:spPr>
        <a:xfrm xmlns:a="http://schemas.openxmlformats.org/drawingml/2006/main">
          <a:off x="3915746" y="769524"/>
          <a:ext cx="1121073" cy="1704500"/>
        </a:xfrm>
        <a:prstGeom xmlns:a="http://schemas.openxmlformats.org/drawingml/2006/main" prst="rtTriangle">
          <a:avLst/>
        </a:prstGeom>
        <a:solidFill xmlns:a="http://schemas.openxmlformats.org/drawingml/2006/main">
          <a:schemeClr val="accent2">
            <a:alpha val="32000"/>
          </a:schemeClr>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890005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71474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222726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567B-8DC4-7BA1-3811-66E26D6DEA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A8E2F88-4E89-835C-5A3F-67E9FA5BA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11E2AC5-A194-7B22-C699-3A00F9F9E1DB}"/>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5" name="Footer Placeholder 4">
            <a:extLst>
              <a:ext uri="{FF2B5EF4-FFF2-40B4-BE49-F238E27FC236}">
                <a16:creationId xmlns:a16="http://schemas.microsoft.com/office/drawing/2014/main" id="{51A96A94-D748-3767-9422-106141FE56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C01BAD-3BBE-E08D-A706-DBD4082C6E56}"/>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2290112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8E69-90E8-7113-F63E-C6004839FC5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625167-082D-8405-8420-7363B90BB1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6B942B-2BC5-A381-1534-C31270C61180}"/>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5" name="Footer Placeholder 4">
            <a:extLst>
              <a:ext uri="{FF2B5EF4-FFF2-40B4-BE49-F238E27FC236}">
                <a16:creationId xmlns:a16="http://schemas.microsoft.com/office/drawing/2014/main" id="{7D9CA90D-51BD-4466-889C-B31398976D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F1AA87-C0B3-27A8-9333-63A2ECB8C34A}"/>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382501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C1D7-A881-53AF-A337-4DB4E5B112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FDC7C57-910C-8BDC-4469-3869FB3E9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3BDB0C-1D54-6B3C-1D90-123D7CE77BFC}"/>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5" name="Footer Placeholder 4">
            <a:extLst>
              <a:ext uri="{FF2B5EF4-FFF2-40B4-BE49-F238E27FC236}">
                <a16:creationId xmlns:a16="http://schemas.microsoft.com/office/drawing/2014/main" id="{E9067D50-2DFB-F327-D35A-864499C25E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DE0548-3238-890B-7499-CBE21344076B}"/>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408356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F61E-8C37-7C1F-C2C6-01C134F1C5F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F15409-3E9A-26BD-D091-89D928337B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574297B-B2B5-F244-6B4A-20913EB1498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E02654A-D7C7-0EBD-0A01-F6F00D2611ED}"/>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6" name="Footer Placeholder 5">
            <a:extLst>
              <a:ext uri="{FF2B5EF4-FFF2-40B4-BE49-F238E27FC236}">
                <a16:creationId xmlns:a16="http://schemas.microsoft.com/office/drawing/2014/main" id="{6E20E661-2863-A1D5-0BCF-B9A765B5D2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8DA36C-4A77-5C5B-7D50-BF3ED3A6B0AF}"/>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543556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0313-B328-0DEB-828A-4679FD7B898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C73AFD1-A8F6-D633-1B97-D976D03F05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3FBFFA-16C1-1DE2-DC52-36B390B154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6A45494-2652-08D8-3DFE-B50C8B13E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E82135-729B-0A24-E927-BCB7ACF79F2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915C699-0B30-1C84-3C52-A6669F889CF7}"/>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8" name="Footer Placeholder 7">
            <a:extLst>
              <a:ext uri="{FF2B5EF4-FFF2-40B4-BE49-F238E27FC236}">
                <a16:creationId xmlns:a16="http://schemas.microsoft.com/office/drawing/2014/main" id="{8C2F25EC-A394-1796-C41F-4ACA011272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E04814-3756-81AB-74D8-B4B8089C73AE}"/>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319810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2D8-0E1F-EAEE-D27D-C63C9BCFC91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40CD4A1-3A0A-116B-0680-E210C31D4A02}"/>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4" name="Footer Placeholder 3">
            <a:extLst>
              <a:ext uri="{FF2B5EF4-FFF2-40B4-BE49-F238E27FC236}">
                <a16:creationId xmlns:a16="http://schemas.microsoft.com/office/drawing/2014/main" id="{308E7936-CCF7-A6FB-7C72-D1E14705CB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485C2CE-4B16-C3BD-F447-47C2F1C20F95}"/>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692022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F1B07-AFE9-E3FF-0373-B562807B54CC}"/>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3" name="Footer Placeholder 2">
            <a:extLst>
              <a:ext uri="{FF2B5EF4-FFF2-40B4-BE49-F238E27FC236}">
                <a16:creationId xmlns:a16="http://schemas.microsoft.com/office/drawing/2014/main" id="{5DE02E09-0800-0241-8529-821644EF387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02A751-638C-CCC5-FC0E-DD05ED19CFD3}"/>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4116148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FB51-28CD-24FD-BF5E-05899DB05B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F314A48-711F-9550-66C9-A51AE1A3A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3A9CC06-AD47-691E-AA86-D9A70F7DE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F4E560-967A-51F6-7C5B-61AC08983DC4}"/>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6" name="Footer Placeholder 5">
            <a:extLst>
              <a:ext uri="{FF2B5EF4-FFF2-40B4-BE49-F238E27FC236}">
                <a16:creationId xmlns:a16="http://schemas.microsoft.com/office/drawing/2014/main" id="{405F2D1A-39C9-9260-3B43-F1C019F8C5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214124-6352-7DE4-5FA3-9A89654DE87F}"/>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288540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440F95A-E9E0-42CB-BF47-6C2AE2F02236}"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20179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0E5C-1802-FAE6-C4FB-1715009978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F3CA1C7-8308-9172-F1CD-AA7F164B7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DF57E81-A0E2-5A87-B901-A580DEA0A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27AC55-5583-65D6-7170-1032777E22E0}"/>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6" name="Footer Placeholder 5">
            <a:extLst>
              <a:ext uri="{FF2B5EF4-FFF2-40B4-BE49-F238E27FC236}">
                <a16:creationId xmlns:a16="http://schemas.microsoft.com/office/drawing/2014/main" id="{9AC83441-81BF-D957-755C-8695CC50F5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4112A4-A30E-5A0D-1331-B26E78D4080A}"/>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1472359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60C3-725C-18BC-02B5-BD6B2D6711A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44B69B6-8B99-B2BC-39D8-9286E3F9F3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61B8433-6640-ED3E-B264-126DA0A36DB3}"/>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5" name="Footer Placeholder 4">
            <a:extLst>
              <a:ext uri="{FF2B5EF4-FFF2-40B4-BE49-F238E27FC236}">
                <a16:creationId xmlns:a16="http://schemas.microsoft.com/office/drawing/2014/main" id="{AE31212A-B82A-AA8B-6055-7AAFFD0943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A68297-F354-035C-B7DA-57D54FDB104C}"/>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1130987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5B46-47CF-1356-763C-20D9B1EAAAE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6B6AF9C-FD94-1E15-DF97-90E13E1A8D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9F0ADC5-8359-18F8-7226-7A2DA79E668A}"/>
              </a:ext>
            </a:extLst>
          </p:cNvPr>
          <p:cNvSpPr>
            <a:spLocks noGrp="1"/>
          </p:cNvSpPr>
          <p:nvPr>
            <p:ph type="dt" sz="half" idx="10"/>
          </p:nvPr>
        </p:nvSpPr>
        <p:spPr/>
        <p:txBody>
          <a:bodyPr/>
          <a:lstStyle/>
          <a:p>
            <a:fld id="{8848CEC2-7650-4302-A1D7-8824342BEED2}" type="datetimeFigureOut">
              <a:rPr lang="en-GB" smtClean="0"/>
              <a:t>05/01/2024</a:t>
            </a:fld>
            <a:endParaRPr lang="en-GB"/>
          </a:p>
        </p:txBody>
      </p:sp>
      <p:sp>
        <p:nvSpPr>
          <p:cNvPr id="5" name="Footer Placeholder 4">
            <a:extLst>
              <a:ext uri="{FF2B5EF4-FFF2-40B4-BE49-F238E27FC236}">
                <a16:creationId xmlns:a16="http://schemas.microsoft.com/office/drawing/2014/main" id="{D6CDFE7B-B537-7005-36F8-D2B05F6B3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45C8B7-C40B-E523-B7CE-59760F8A469C}"/>
              </a:ext>
            </a:extLst>
          </p:cNvPr>
          <p:cNvSpPr>
            <a:spLocks noGrp="1"/>
          </p:cNvSpPr>
          <p:nvPr>
            <p:ph type="sldNum" sz="quarter" idx="12"/>
          </p:nvPr>
        </p:nvSpPr>
        <p:spPr/>
        <p:txBody>
          <a:bodyPr/>
          <a:lstStyle/>
          <a:p>
            <a:fld id="{8BC767A2-A034-4F93-BD5D-42D216AD923A}" type="slidenum">
              <a:rPr lang="en-GB" smtClean="0"/>
              <a:t>‹#›</a:t>
            </a:fld>
            <a:endParaRPr lang="en-GB"/>
          </a:p>
        </p:txBody>
      </p:sp>
    </p:spTree>
    <p:extLst>
      <p:ext uri="{BB962C8B-B14F-4D97-AF65-F5344CB8AC3E}">
        <p14:creationId xmlns:p14="http://schemas.microsoft.com/office/powerpoint/2010/main" val="9249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40F95A-E9E0-42CB-BF47-6C2AE2F02236}"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04652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440F95A-E9E0-42CB-BF47-6C2AE2F02236}"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182437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440F95A-E9E0-42CB-BF47-6C2AE2F02236}" type="datetimeFigureOut">
              <a:rPr lang="en-GB" smtClean="0"/>
              <a:t>05/01/2024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144494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440F95A-E9E0-42CB-BF47-6C2AE2F02236}" type="datetimeFigureOut">
              <a:rPr lang="en-GB" smtClean="0"/>
              <a:t>05/01/2024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87460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40F95A-E9E0-42CB-BF47-6C2AE2F02236}" type="datetimeFigureOut">
              <a:rPr lang="en-GB" smtClean="0"/>
              <a:t>05/01/2024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07874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40F95A-E9E0-42CB-BF47-6C2AE2F02236}"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46740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40F95A-E9E0-42CB-BF47-6C2AE2F02236}"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BE5537-DEE7-4C98-840D-EBCA08785487}" type="slidenum">
              <a:rPr lang="en-GB" smtClean="0"/>
              <a:t>‹#›</a:t>
            </a:fld>
            <a:endParaRPr lang="en-GB"/>
          </a:p>
        </p:txBody>
      </p:sp>
    </p:spTree>
    <p:extLst>
      <p:ext uri="{BB962C8B-B14F-4D97-AF65-F5344CB8AC3E}">
        <p14:creationId xmlns:p14="http://schemas.microsoft.com/office/powerpoint/2010/main" val="368146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0F95A-E9E0-42CB-BF47-6C2AE2F02236}" type="datetimeFigureOut">
              <a:rPr lang="en-GB" smtClean="0"/>
              <a:t>05/01/2024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E5537-DEE7-4C98-840D-EBCA08785487}" type="slidenum">
              <a:rPr lang="en-GB" smtClean="0"/>
              <a:t>‹#›</a:t>
            </a:fld>
            <a:endParaRPr lang="en-GB"/>
          </a:p>
        </p:txBody>
      </p:sp>
    </p:spTree>
    <p:extLst>
      <p:ext uri="{BB962C8B-B14F-4D97-AF65-F5344CB8AC3E}">
        <p14:creationId xmlns:p14="http://schemas.microsoft.com/office/powerpoint/2010/main" val="223313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843E2-4225-80D5-3625-B68D28EC7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F5EA509-5045-7FA2-8E74-26EBD46B6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E4C9F33-8FD5-0796-5B7D-8835AFF27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8CEC2-7650-4302-A1D7-8824342BEED2}" type="datetimeFigureOut">
              <a:rPr lang="en-GB" smtClean="0"/>
              <a:t>05/01/2024</a:t>
            </a:fld>
            <a:endParaRPr lang="en-GB"/>
          </a:p>
        </p:txBody>
      </p:sp>
      <p:sp>
        <p:nvSpPr>
          <p:cNvPr id="5" name="Footer Placeholder 4">
            <a:extLst>
              <a:ext uri="{FF2B5EF4-FFF2-40B4-BE49-F238E27FC236}">
                <a16:creationId xmlns:a16="http://schemas.microsoft.com/office/drawing/2014/main" id="{8A2081D5-6BBA-9943-7572-E2FBA72E1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E843B2-3041-EE56-0C1F-C5146AEFA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767A2-A034-4F93-BD5D-42D216AD923A}" type="slidenum">
              <a:rPr lang="en-GB" smtClean="0"/>
              <a:t>‹#›</a:t>
            </a:fld>
            <a:endParaRPr lang="en-GB"/>
          </a:p>
        </p:txBody>
      </p:sp>
    </p:spTree>
    <p:extLst>
      <p:ext uri="{BB962C8B-B14F-4D97-AF65-F5344CB8AC3E}">
        <p14:creationId xmlns:p14="http://schemas.microsoft.com/office/powerpoint/2010/main" val="3784518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92000" cy="2295524"/>
          </a:xfrm>
          <a:prstGeom prst="rect">
            <a:avLst/>
          </a:prstGeom>
        </p:spPr>
      </p:pic>
      <p:sp>
        <p:nvSpPr>
          <p:cNvPr id="2" name="Title 1"/>
          <p:cNvSpPr>
            <a:spLocks noGrp="1"/>
          </p:cNvSpPr>
          <p:nvPr>
            <p:ph type="ctrTitle"/>
          </p:nvPr>
        </p:nvSpPr>
        <p:spPr>
          <a:xfrm>
            <a:off x="0" y="1255712"/>
            <a:ext cx="12191999" cy="2921485"/>
          </a:xfrm>
        </p:spPr>
        <p:txBody>
          <a:bodyPr>
            <a:normAutofit/>
          </a:bodyPr>
          <a:lstStyle/>
          <a:p>
            <a:r>
              <a:rPr lang="en-GB" dirty="0"/>
              <a:t>More stats … and posters</a:t>
            </a:r>
          </a:p>
        </p:txBody>
      </p:sp>
      <p:sp>
        <p:nvSpPr>
          <p:cNvPr id="3" name="Subtitle 2"/>
          <p:cNvSpPr>
            <a:spLocks noGrp="1"/>
          </p:cNvSpPr>
          <p:nvPr>
            <p:ph type="subTitle" idx="1"/>
          </p:nvPr>
        </p:nvSpPr>
        <p:spPr>
          <a:xfrm>
            <a:off x="1524000" y="4405797"/>
            <a:ext cx="9144000" cy="1655762"/>
          </a:xfrm>
        </p:spPr>
        <p:txBody>
          <a:bodyPr>
            <a:normAutofit/>
          </a:bodyPr>
          <a:lstStyle/>
          <a:p>
            <a:r>
              <a:rPr lang="en-GB" dirty="0"/>
              <a:t>Prof. Andy Wills</a:t>
            </a:r>
          </a:p>
        </p:txBody>
      </p:sp>
    </p:spTree>
    <p:extLst>
      <p:ext uri="{BB962C8B-B14F-4D97-AF65-F5344CB8AC3E}">
        <p14:creationId xmlns:p14="http://schemas.microsoft.com/office/powerpoint/2010/main" val="388943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and significance</a:t>
            </a:r>
          </a:p>
        </p:txBody>
      </p:sp>
      <p:sp>
        <p:nvSpPr>
          <p:cNvPr id="3" name="Content Placeholder 2"/>
          <p:cNvSpPr>
            <a:spLocks noGrp="1"/>
          </p:cNvSpPr>
          <p:nvPr>
            <p:ph idx="1"/>
          </p:nvPr>
        </p:nvSpPr>
        <p:spPr/>
        <p:txBody>
          <a:bodyPr>
            <a:normAutofit/>
          </a:bodyPr>
          <a:lstStyle/>
          <a:p>
            <a:pPr marL="0" indent="0">
              <a:buNone/>
            </a:pPr>
            <a:r>
              <a:rPr lang="en-GB" sz="2000" dirty="0"/>
              <a:t>For a sample size of </a:t>
            </a:r>
            <a:r>
              <a:rPr lang="en-GB" sz="2000" dirty="0">
                <a:solidFill>
                  <a:srgbClr val="FF0000"/>
                </a:solidFill>
              </a:rPr>
              <a:t>5</a:t>
            </a:r>
            <a:r>
              <a:rPr lang="en-GB" sz="2000" dirty="0"/>
              <a:t>, 5% significance is reached if 5/5 (= </a:t>
            </a:r>
            <a:r>
              <a:rPr lang="en-GB" sz="2000" dirty="0">
                <a:solidFill>
                  <a:srgbClr val="FF0000"/>
                </a:solidFill>
              </a:rPr>
              <a:t>100%</a:t>
            </a:r>
            <a:r>
              <a:rPr lang="en-GB" sz="2000" dirty="0"/>
              <a:t>) of trials show a TAIL.</a:t>
            </a:r>
          </a:p>
          <a:p>
            <a:pPr marL="0" indent="0">
              <a:buNone/>
            </a:pPr>
            <a:r>
              <a:rPr lang="en-GB" sz="2000" dirty="0"/>
              <a:t>For a sample size of </a:t>
            </a:r>
            <a:r>
              <a:rPr lang="en-GB" sz="2000" dirty="0">
                <a:solidFill>
                  <a:srgbClr val="FF0000"/>
                </a:solidFill>
              </a:rPr>
              <a:t>8</a:t>
            </a:r>
            <a:r>
              <a:rPr lang="en-GB" sz="2000" dirty="0"/>
              <a:t>, 5% significance is reached if 7/8 (=</a:t>
            </a:r>
            <a:r>
              <a:rPr lang="en-GB" sz="2000" dirty="0">
                <a:solidFill>
                  <a:srgbClr val="FF0000"/>
                </a:solidFill>
              </a:rPr>
              <a:t>87.5%</a:t>
            </a:r>
            <a:r>
              <a:rPr lang="en-GB" sz="2000" dirty="0"/>
              <a:t>) of trials show a TAIL. </a:t>
            </a:r>
          </a:p>
          <a:p>
            <a:pPr marL="0" indent="0">
              <a:buNone/>
            </a:pPr>
            <a:r>
              <a:rPr lang="en-GB" sz="2000" dirty="0"/>
              <a:t>For a sample size of </a:t>
            </a:r>
            <a:r>
              <a:rPr lang="en-GB" sz="2000" dirty="0">
                <a:solidFill>
                  <a:srgbClr val="FF0000"/>
                </a:solidFill>
              </a:rPr>
              <a:t>12</a:t>
            </a:r>
            <a:r>
              <a:rPr lang="en-GB" sz="2000" dirty="0"/>
              <a:t>, 5% significance is reached if 9/12 (=</a:t>
            </a:r>
            <a:r>
              <a:rPr lang="en-GB" sz="2000" dirty="0">
                <a:solidFill>
                  <a:srgbClr val="FF0000"/>
                </a:solidFill>
              </a:rPr>
              <a:t>75%) </a:t>
            </a:r>
            <a:r>
              <a:rPr lang="en-GB" sz="2000" dirty="0"/>
              <a:t>of trials show a TAIL. </a:t>
            </a:r>
          </a:p>
          <a:p>
            <a:pPr marL="0" indent="0">
              <a:buNone/>
            </a:pPr>
            <a:r>
              <a:rPr lang="en-GB" sz="2000" dirty="0" err="1"/>
              <a:t>Etc</a:t>
            </a:r>
            <a:endParaRPr lang="en-GB" sz="2000" dirty="0"/>
          </a:p>
          <a:p>
            <a:pPr marL="0" indent="0">
              <a:buNone/>
            </a:pPr>
            <a:endParaRPr lang="en-GB" sz="2400" dirty="0"/>
          </a:p>
          <a:p>
            <a:pPr marL="0" indent="0">
              <a:buNone/>
            </a:pPr>
            <a:r>
              <a:rPr lang="en-GB" sz="2400" dirty="0"/>
              <a:t>i.e. </a:t>
            </a:r>
            <a:r>
              <a:rPr lang="en-GB" sz="3200" dirty="0">
                <a:solidFill>
                  <a:srgbClr val="FF0000"/>
                </a:solidFill>
              </a:rPr>
              <a:t>larger sample sizes require less extreme differences (i.e. smaller effects) in order to show a significant difference. </a:t>
            </a:r>
          </a:p>
        </p:txBody>
      </p:sp>
    </p:spTree>
    <p:extLst>
      <p:ext uri="{BB962C8B-B14F-4D97-AF65-F5344CB8AC3E}">
        <p14:creationId xmlns:p14="http://schemas.microsoft.com/office/powerpoint/2010/main" val="294411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size and Power</a:t>
            </a:r>
          </a:p>
        </p:txBody>
      </p:sp>
      <p:sp>
        <p:nvSpPr>
          <p:cNvPr id="3" name="Content Placeholder 2"/>
          <p:cNvSpPr>
            <a:spLocks noGrp="1"/>
          </p:cNvSpPr>
          <p:nvPr>
            <p:ph idx="1"/>
          </p:nvPr>
        </p:nvSpPr>
        <p:spPr/>
        <p:txBody>
          <a:bodyPr/>
          <a:lstStyle/>
          <a:p>
            <a:pPr marL="0" indent="0">
              <a:buNone/>
            </a:pPr>
            <a:r>
              <a:rPr lang="en-GB" dirty="0"/>
              <a:t>Put another way, for any given size of effect, larger samples give you a greater likelihood of detecting it (if it exists). </a:t>
            </a:r>
          </a:p>
          <a:p>
            <a:pPr marL="0" indent="0">
              <a:buNone/>
            </a:pPr>
            <a:endParaRPr lang="en-GB" dirty="0"/>
          </a:p>
          <a:p>
            <a:pPr marL="0" indent="0">
              <a:buNone/>
            </a:pPr>
            <a:r>
              <a:rPr lang="en-GB" dirty="0"/>
              <a:t>i.e. if a coin is slightly biased (e.g. comes up Tails 60% of the time), you are more likely to detect this effect, the larger the sample you have. </a:t>
            </a:r>
          </a:p>
          <a:p>
            <a:pPr marL="0" indent="0">
              <a:buNone/>
            </a:pPr>
            <a:endParaRPr lang="en-GB" dirty="0"/>
          </a:p>
          <a:p>
            <a:pPr marL="0" indent="0">
              <a:buNone/>
            </a:pPr>
            <a:r>
              <a:rPr lang="en-GB" dirty="0">
                <a:solidFill>
                  <a:srgbClr val="C00000"/>
                </a:solidFill>
              </a:rPr>
              <a:t>The Power of a statistical test is the likelihood it will detect an effect of a given size (i.e. find a significant difference) if the effect really exists. </a:t>
            </a:r>
          </a:p>
        </p:txBody>
      </p:sp>
    </p:spTree>
    <p:extLst>
      <p:ext uri="{BB962C8B-B14F-4D97-AF65-F5344CB8AC3E}">
        <p14:creationId xmlns:p14="http://schemas.microsoft.com/office/powerpoint/2010/main" val="28520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5100"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010149" y="1604223"/>
            <a:ext cx="5094038" cy="2246769"/>
          </a:xfrm>
          <a:prstGeom prst="rect">
            <a:avLst/>
          </a:prstGeom>
          <a:noFill/>
          <a:ln w="22225">
            <a:solidFill>
              <a:schemeClr val="accent1">
                <a:lumMod val="75000"/>
              </a:schemeClr>
            </a:solidFill>
          </a:ln>
        </p:spPr>
        <p:txBody>
          <a:bodyPr wrap="square" rtlCol="0">
            <a:spAutoFit/>
          </a:bodyPr>
          <a:lstStyle/>
          <a:p>
            <a:r>
              <a:rPr lang="en-GB" sz="2000" dirty="0"/>
              <a:t>Bigger (vs smaller) sample sizes:</a:t>
            </a:r>
          </a:p>
          <a:p>
            <a:endParaRPr lang="en-GB" sz="2000" dirty="0"/>
          </a:p>
          <a:p>
            <a:pPr marL="285750" indent="-285750">
              <a:buFont typeface="Arial" panose="020B0604020202020204" pitchFamily="34" charset="0"/>
              <a:buChar char="•"/>
            </a:pPr>
            <a:r>
              <a:rPr lang="en-GB" sz="2000" dirty="0"/>
              <a:t>Enable the detection of smaller effect sizes.</a:t>
            </a:r>
          </a:p>
          <a:p>
            <a:endParaRPr lang="en-GB" sz="2000" dirty="0"/>
          </a:p>
          <a:p>
            <a:pPr marL="285750" indent="-285750">
              <a:buFont typeface="Arial" panose="020B0604020202020204" pitchFamily="34" charset="0"/>
              <a:buChar char="•"/>
            </a:pPr>
            <a:r>
              <a:rPr lang="en-GB" sz="2000" dirty="0"/>
              <a:t>For a given effect size, give lower estimates of probability by chance (i.e. more “significance”)</a:t>
            </a:r>
          </a:p>
        </p:txBody>
      </p:sp>
    </p:spTree>
    <p:extLst>
      <p:ext uri="{BB962C8B-B14F-4D97-AF65-F5344CB8AC3E}">
        <p14:creationId xmlns:p14="http://schemas.microsoft.com/office/powerpoint/2010/main" val="300663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5100"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404598" y="4271103"/>
            <a:ext cx="4692152" cy="2246769"/>
          </a:xfrm>
          <a:prstGeom prst="rect">
            <a:avLst/>
          </a:prstGeom>
          <a:noFill/>
          <a:ln w="22225">
            <a:solidFill>
              <a:schemeClr val="accent2"/>
            </a:solidFill>
          </a:ln>
        </p:spPr>
        <p:txBody>
          <a:bodyPr wrap="square" rtlCol="0">
            <a:spAutoFit/>
          </a:bodyPr>
          <a:lstStyle/>
          <a:p>
            <a:r>
              <a:rPr lang="en-GB" sz="2000" dirty="0"/>
              <a:t>Bigger (vs smaller) effect sizes:</a:t>
            </a:r>
          </a:p>
          <a:p>
            <a:endParaRPr lang="en-GB" sz="2000" dirty="0"/>
          </a:p>
          <a:p>
            <a:pPr marL="285750" indent="-285750">
              <a:buFont typeface="Arial" panose="020B0604020202020204" pitchFamily="34" charset="0"/>
              <a:buChar char="•"/>
            </a:pPr>
            <a:r>
              <a:rPr lang="en-GB" sz="2000" dirty="0"/>
              <a:t>For a given sample size, will lead to lower estimates occurrence by chance </a:t>
            </a:r>
          </a:p>
          <a:p>
            <a:endParaRPr lang="en-GB" sz="2000" dirty="0"/>
          </a:p>
          <a:p>
            <a:pPr marL="285750" indent="-285750">
              <a:buFont typeface="Arial" panose="020B0604020202020204" pitchFamily="34" charset="0"/>
              <a:buChar char="•"/>
            </a:pPr>
            <a:r>
              <a:rPr lang="en-GB" sz="2000" dirty="0"/>
              <a:t>For a given significance level, require a smaller sample to detect. </a:t>
            </a:r>
          </a:p>
        </p:txBody>
      </p:sp>
    </p:spTree>
    <p:extLst>
      <p:ext uri="{BB962C8B-B14F-4D97-AF65-F5344CB8AC3E}">
        <p14:creationId xmlns:p14="http://schemas.microsoft.com/office/powerpoint/2010/main" val="274712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size, effect size, significance</a:t>
            </a:r>
          </a:p>
        </p:txBody>
      </p:sp>
      <p:grpSp>
        <p:nvGrpSpPr>
          <p:cNvPr id="25" name="Group 24"/>
          <p:cNvGrpSpPr/>
          <p:nvPr/>
        </p:nvGrpSpPr>
        <p:grpSpPr>
          <a:xfrm>
            <a:off x="5431425" y="1690688"/>
            <a:ext cx="6625049" cy="4783800"/>
            <a:chOff x="2497725" y="1576724"/>
            <a:chExt cx="6625049" cy="4783800"/>
          </a:xfrm>
        </p:grpSpPr>
        <p:sp>
          <p:nvSpPr>
            <p:cNvPr id="5" name="Oval 4"/>
            <p:cNvSpPr/>
            <p:nvPr/>
          </p:nvSpPr>
          <p:spPr>
            <a:xfrm>
              <a:off x="4730250" y="1576724"/>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497725" y="4200524"/>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6962774" y="4200524"/>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4341400" y="3420399"/>
              <a:ext cx="705175"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6573925" y="3420399"/>
              <a:ext cx="705174" cy="1096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4657725" y="5280524"/>
              <a:ext cx="2305049"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56999" y="4227719"/>
            <a:ext cx="4692152" cy="2246769"/>
          </a:xfrm>
          <a:prstGeom prst="rect">
            <a:avLst/>
          </a:prstGeom>
          <a:noFill/>
          <a:ln w="22225">
            <a:solidFill>
              <a:schemeClr val="accent6"/>
            </a:solidFill>
          </a:ln>
        </p:spPr>
        <p:txBody>
          <a:bodyPr wrap="square" rtlCol="0">
            <a:spAutoFit/>
          </a:bodyPr>
          <a:lstStyle/>
          <a:p>
            <a:r>
              <a:rPr lang="en-GB" sz="2000" dirty="0"/>
              <a:t>The likelihood of detecting an effect by chance: </a:t>
            </a:r>
          </a:p>
          <a:p>
            <a:pPr marL="285750" indent="-285750">
              <a:buFont typeface="Arial" panose="020B0604020202020204" pitchFamily="34" charset="0"/>
              <a:buChar char="•"/>
            </a:pPr>
            <a:r>
              <a:rPr lang="en-GB" sz="2000" dirty="0"/>
              <a:t>For a given sample size, is greater for higher p values (e.g. p = .05 vs p = .01). </a:t>
            </a:r>
          </a:p>
          <a:p>
            <a:endParaRPr lang="en-GB" sz="2000" dirty="0"/>
          </a:p>
          <a:p>
            <a:pPr marL="285750" indent="-285750">
              <a:buFont typeface="Arial" panose="020B0604020202020204" pitchFamily="34" charset="0"/>
              <a:buChar char="•"/>
            </a:pPr>
            <a:r>
              <a:rPr lang="en-GB" sz="2000" dirty="0"/>
              <a:t>For a given effect size, is greater for higher p values (e.g. p = .05 vs p = .01). </a:t>
            </a:r>
          </a:p>
        </p:txBody>
      </p:sp>
    </p:spTree>
    <p:extLst>
      <p:ext uri="{BB962C8B-B14F-4D97-AF65-F5344CB8AC3E}">
        <p14:creationId xmlns:p14="http://schemas.microsoft.com/office/powerpoint/2010/main" val="208941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 issues to be aware of with “significance”. </a:t>
            </a:r>
          </a:p>
        </p:txBody>
      </p:sp>
      <p:sp>
        <p:nvSpPr>
          <p:cNvPr id="3" name="Content Placeholder 2"/>
          <p:cNvSpPr>
            <a:spLocks noGrp="1"/>
          </p:cNvSpPr>
          <p:nvPr>
            <p:ph idx="1"/>
          </p:nvPr>
        </p:nvSpPr>
        <p:spPr>
          <a:xfrm>
            <a:off x="838200" y="1882775"/>
            <a:ext cx="8486775" cy="4351338"/>
          </a:xfrm>
        </p:spPr>
        <p:txBody>
          <a:bodyPr>
            <a:normAutofit fontScale="92500"/>
          </a:bodyPr>
          <a:lstStyle/>
          <a:p>
            <a:pPr marL="0" indent="0">
              <a:buNone/>
            </a:pPr>
            <a:r>
              <a:rPr lang="en-GB" dirty="0"/>
              <a:t>1: More “significance” means “lower probability”. </a:t>
            </a:r>
          </a:p>
          <a:p>
            <a:pPr marL="0" indent="0">
              <a:buNone/>
            </a:pPr>
            <a:endParaRPr lang="en-GB" dirty="0"/>
          </a:p>
          <a:p>
            <a:pPr marL="0" indent="0">
              <a:buNone/>
            </a:pPr>
            <a:r>
              <a:rPr lang="en-GB" dirty="0"/>
              <a:t>We can set the criterion for significance at different points, depending upon how much we worry about a Type 2 error. </a:t>
            </a:r>
          </a:p>
          <a:p>
            <a:pPr marL="0" indent="0">
              <a:buNone/>
            </a:pPr>
            <a:r>
              <a:rPr lang="en-GB" dirty="0"/>
              <a:t>1 in 10 		p = .10</a:t>
            </a:r>
          </a:p>
          <a:p>
            <a:pPr marL="0" indent="0">
              <a:buNone/>
            </a:pPr>
            <a:r>
              <a:rPr lang="en-GB" dirty="0"/>
              <a:t>1 in 20 		p = .05</a:t>
            </a:r>
          </a:p>
          <a:p>
            <a:pPr marL="0" indent="0">
              <a:buNone/>
            </a:pPr>
            <a:r>
              <a:rPr lang="en-GB" dirty="0"/>
              <a:t>1 in 100 		p = .01</a:t>
            </a:r>
          </a:p>
          <a:p>
            <a:pPr marL="0" indent="0">
              <a:buNone/>
            </a:pPr>
            <a:r>
              <a:rPr lang="en-GB" dirty="0"/>
              <a:t>1 in a 1000 		p = .001</a:t>
            </a:r>
          </a:p>
          <a:p>
            <a:pPr marL="0" indent="0">
              <a:buNone/>
            </a:pPr>
            <a:r>
              <a:rPr lang="en-GB" dirty="0" err="1"/>
              <a:t>etc</a:t>
            </a:r>
            <a:endParaRPr lang="en-GB" dirty="0"/>
          </a:p>
        </p:txBody>
      </p:sp>
      <p:sp>
        <p:nvSpPr>
          <p:cNvPr id="4" name="Down Arrow 3"/>
          <p:cNvSpPr/>
          <p:nvPr/>
        </p:nvSpPr>
        <p:spPr>
          <a:xfrm>
            <a:off x="5000625" y="3838576"/>
            <a:ext cx="542925" cy="1600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924551" y="3762375"/>
            <a:ext cx="5638800" cy="2308324"/>
          </a:xfrm>
          <a:prstGeom prst="rect">
            <a:avLst/>
          </a:prstGeom>
          <a:noFill/>
        </p:spPr>
        <p:txBody>
          <a:bodyPr wrap="square" rtlCol="0">
            <a:spAutoFit/>
          </a:bodyPr>
          <a:lstStyle/>
          <a:p>
            <a:r>
              <a:rPr lang="en-GB" sz="2400" dirty="0">
                <a:solidFill>
                  <a:srgbClr val="C00000"/>
                </a:solidFill>
              </a:rPr>
              <a:t>As the probability of a chance finding decreases, so we are MORE likely to believe that a genuine difference exists. </a:t>
            </a:r>
          </a:p>
          <a:p>
            <a:endParaRPr lang="en-GB" sz="2400" dirty="0">
              <a:solidFill>
                <a:srgbClr val="C00000"/>
              </a:solidFill>
            </a:endParaRPr>
          </a:p>
          <a:p>
            <a:r>
              <a:rPr lang="en-GB" sz="2400" dirty="0">
                <a:solidFill>
                  <a:srgbClr val="C00000"/>
                </a:solidFill>
              </a:rPr>
              <a:t>Thus, scientists write about these values being MORE significant. </a:t>
            </a:r>
          </a:p>
        </p:txBody>
      </p:sp>
    </p:spTree>
    <p:extLst>
      <p:ext uri="{BB962C8B-B14F-4D97-AF65-F5344CB8AC3E}">
        <p14:creationId xmlns:p14="http://schemas.microsoft.com/office/powerpoint/2010/main" val="376504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Significance does not mean importance</a:t>
            </a:r>
          </a:p>
        </p:txBody>
      </p:sp>
      <p:sp>
        <p:nvSpPr>
          <p:cNvPr id="3" name="Content Placeholder 2"/>
          <p:cNvSpPr>
            <a:spLocks noGrp="1"/>
          </p:cNvSpPr>
          <p:nvPr>
            <p:ph idx="1"/>
          </p:nvPr>
        </p:nvSpPr>
        <p:spPr/>
        <p:txBody>
          <a:bodyPr/>
          <a:lstStyle/>
          <a:p>
            <a:pPr marL="0" indent="0">
              <a:buNone/>
            </a:pPr>
            <a:r>
              <a:rPr lang="en-GB" dirty="0"/>
              <a:t>In statistical testing, significance means the likelihood an outcome could have occurred by chance. </a:t>
            </a:r>
          </a:p>
          <a:p>
            <a:pPr marL="0" indent="0">
              <a:buNone/>
            </a:pPr>
            <a:endParaRPr lang="en-GB" dirty="0"/>
          </a:p>
          <a:p>
            <a:pPr marL="0" indent="0">
              <a:buNone/>
            </a:pPr>
            <a:r>
              <a:rPr lang="en-GB" dirty="0"/>
              <a:t>It does </a:t>
            </a:r>
            <a:r>
              <a:rPr lang="en-GB" sz="4400" dirty="0">
                <a:solidFill>
                  <a:srgbClr val="C00000"/>
                </a:solidFill>
              </a:rPr>
              <a:t>not</a:t>
            </a:r>
            <a:r>
              <a:rPr lang="en-GB" sz="2400" dirty="0"/>
              <a:t> </a:t>
            </a:r>
            <a:r>
              <a:rPr lang="en-GB" dirty="0"/>
              <a:t>mean “importance”, as in the everyday use of the term.</a:t>
            </a:r>
          </a:p>
          <a:p>
            <a:pPr marL="457200" lvl="1" indent="0">
              <a:buNone/>
            </a:pPr>
            <a:r>
              <a:rPr lang="en-GB" dirty="0"/>
              <a:t>e.g. a “significant event” means something important has happened. </a:t>
            </a:r>
            <a:endParaRPr lang="en-GB" sz="3600" dirty="0"/>
          </a:p>
          <a:p>
            <a:pPr marL="0" indent="0">
              <a:buNone/>
            </a:pPr>
            <a:endParaRPr lang="en-GB" dirty="0"/>
          </a:p>
          <a:p>
            <a:pPr marL="0" indent="0">
              <a:buNone/>
            </a:pPr>
            <a:r>
              <a:rPr lang="en-GB" dirty="0"/>
              <a:t>The practical application of a finding is most often linked to the effect size (how big the difference is). </a:t>
            </a:r>
          </a:p>
        </p:txBody>
      </p:sp>
    </p:spTree>
    <p:extLst>
      <p:ext uri="{BB962C8B-B14F-4D97-AF65-F5344CB8AC3E}">
        <p14:creationId xmlns:p14="http://schemas.microsoft.com/office/powerpoint/2010/main" val="409802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Significance vs practical importance</a:t>
            </a:r>
          </a:p>
        </p:txBody>
      </p:sp>
      <p:sp>
        <p:nvSpPr>
          <p:cNvPr id="5" name="Oval 4"/>
          <p:cNvSpPr/>
          <p:nvPr/>
        </p:nvSpPr>
        <p:spPr>
          <a:xfrm>
            <a:off x="2463300" y="1757699"/>
            <a:ext cx="2160000" cy="21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Sample size</a:t>
            </a:r>
          </a:p>
        </p:txBody>
      </p:sp>
      <p:sp>
        <p:nvSpPr>
          <p:cNvPr id="6" name="Oval 5"/>
          <p:cNvSpPr/>
          <p:nvPr/>
        </p:nvSpPr>
        <p:spPr>
          <a:xfrm>
            <a:off x="230775" y="4457699"/>
            <a:ext cx="2160000" cy="21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Significance</a:t>
            </a:r>
          </a:p>
        </p:txBody>
      </p:sp>
      <p:sp>
        <p:nvSpPr>
          <p:cNvPr id="7" name="Oval 6"/>
          <p:cNvSpPr/>
          <p:nvPr/>
        </p:nvSpPr>
        <p:spPr>
          <a:xfrm>
            <a:off x="4695825" y="4457699"/>
            <a:ext cx="2160000" cy="216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Effect size</a:t>
            </a:r>
          </a:p>
        </p:txBody>
      </p:sp>
      <p:cxnSp>
        <p:nvCxnSpPr>
          <p:cNvPr id="9" name="Straight Arrow Connector 8"/>
          <p:cNvCxnSpPr>
            <a:stCxn id="5" idx="3"/>
            <a:endCxn id="6" idx="7"/>
          </p:cNvCxnSpPr>
          <p:nvPr/>
        </p:nvCxnSpPr>
        <p:spPr>
          <a:xfrm flipH="1">
            <a:off x="2074450" y="3601374"/>
            <a:ext cx="705175" cy="11726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a:endCxn id="7" idx="1"/>
          </p:cNvCxnSpPr>
          <p:nvPr/>
        </p:nvCxnSpPr>
        <p:spPr>
          <a:xfrm>
            <a:off x="4306975" y="3601374"/>
            <a:ext cx="705175" cy="11726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6" idx="6"/>
          </p:cNvCxnSpPr>
          <p:nvPr/>
        </p:nvCxnSpPr>
        <p:spPr>
          <a:xfrm flipH="1">
            <a:off x="2390775" y="5537699"/>
            <a:ext cx="2305050"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00875" y="4187699"/>
            <a:ext cx="2762250" cy="923330"/>
          </a:xfrm>
          <a:prstGeom prst="rect">
            <a:avLst/>
          </a:prstGeom>
          <a:noFill/>
          <a:ln>
            <a:solidFill>
              <a:schemeClr val="accent2"/>
            </a:solidFill>
          </a:ln>
        </p:spPr>
        <p:txBody>
          <a:bodyPr wrap="square" rtlCol="0">
            <a:spAutoFit/>
          </a:bodyPr>
          <a:lstStyle/>
          <a:p>
            <a:r>
              <a:rPr lang="en-GB" dirty="0"/>
              <a:t>Larger samples are more able to detect smaller effects</a:t>
            </a:r>
          </a:p>
        </p:txBody>
      </p:sp>
      <p:sp>
        <p:nvSpPr>
          <p:cNvPr id="12" name="TextBox 11"/>
          <p:cNvSpPr txBox="1"/>
          <p:nvPr/>
        </p:nvSpPr>
        <p:spPr>
          <a:xfrm>
            <a:off x="6990849" y="1722700"/>
            <a:ext cx="4696326" cy="1569660"/>
          </a:xfrm>
          <a:prstGeom prst="rect">
            <a:avLst/>
          </a:prstGeom>
          <a:noFill/>
          <a:ln>
            <a:solidFill>
              <a:schemeClr val="accent2"/>
            </a:solidFill>
          </a:ln>
        </p:spPr>
        <p:txBody>
          <a:bodyPr wrap="square" rtlCol="0">
            <a:spAutoFit/>
          </a:bodyPr>
          <a:lstStyle/>
          <a:p>
            <a:r>
              <a:rPr lang="en-GB" sz="2400" dirty="0">
                <a:solidFill>
                  <a:srgbClr val="C00000"/>
                </a:solidFill>
              </a:rPr>
              <a:t>For very large samples, very small (trivial) differences (or correlations) can be statistically significant; these may be of no practical value.</a:t>
            </a:r>
            <a:r>
              <a:rPr lang="en-GB" sz="2400" dirty="0"/>
              <a:t> </a:t>
            </a:r>
          </a:p>
        </p:txBody>
      </p:sp>
      <p:sp>
        <p:nvSpPr>
          <p:cNvPr id="2" name="Up Arrow 1"/>
          <p:cNvSpPr/>
          <p:nvPr/>
        </p:nvSpPr>
        <p:spPr>
          <a:xfrm>
            <a:off x="8267700" y="3420942"/>
            <a:ext cx="600075" cy="638175"/>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5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signpost to the future. </a:t>
            </a:r>
          </a:p>
        </p:txBody>
      </p:sp>
      <p:sp>
        <p:nvSpPr>
          <p:cNvPr id="3" name="Content Placeholder 2"/>
          <p:cNvSpPr>
            <a:spLocks noGrp="1"/>
          </p:cNvSpPr>
          <p:nvPr>
            <p:ph idx="1"/>
          </p:nvPr>
        </p:nvSpPr>
        <p:spPr/>
        <p:txBody>
          <a:bodyPr>
            <a:normAutofit lnSpcReduction="10000"/>
          </a:bodyPr>
          <a:lstStyle/>
          <a:p>
            <a:pPr marL="0" indent="0">
              <a:buNone/>
            </a:pPr>
            <a:r>
              <a:rPr lang="en-GB" dirty="0"/>
              <a:t>So far, we have  been discussing statistics that test the likelihood of an effect occurring by chance. </a:t>
            </a:r>
          </a:p>
          <a:p>
            <a:pPr marL="0" indent="0">
              <a:buNone/>
            </a:pPr>
            <a:endParaRPr lang="en-GB" dirty="0"/>
          </a:p>
          <a:p>
            <a:pPr marL="0" indent="0">
              <a:buNone/>
            </a:pPr>
            <a:r>
              <a:rPr lang="en-GB" dirty="0"/>
              <a:t>This is called </a:t>
            </a:r>
            <a:r>
              <a:rPr lang="en-GB" dirty="0">
                <a:solidFill>
                  <a:srgbClr val="C00000"/>
                </a:solidFill>
              </a:rPr>
              <a:t>Null Hypothesis Significance Testing (NHST). </a:t>
            </a:r>
          </a:p>
          <a:p>
            <a:pPr marL="0" indent="0">
              <a:buNone/>
            </a:pPr>
            <a:endParaRPr lang="en-GB" dirty="0">
              <a:solidFill>
                <a:srgbClr val="C00000"/>
              </a:solidFill>
            </a:endParaRPr>
          </a:p>
          <a:p>
            <a:pPr marL="0" indent="0">
              <a:buNone/>
            </a:pPr>
            <a:r>
              <a:rPr lang="en-GB" dirty="0">
                <a:solidFill>
                  <a:srgbClr val="C00000"/>
                </a:solidFill>
              </a:rPr>
              <a:t>This has been the dominant approach in Psychology for the past century, so you will read a lot of studies that use it.</a:t>
            </a:r>
          </a:p>
          <a:p>
            <a:pPr marL="0" indent="0">
              <a:buNone/>
            </a:pPr>
            <a:endParaRPr lang="en-GB" dirty="0">
              <a:solidFill>
                <a:srgbClr val="C00000"/>
              </a:solidFill>
            </a:endParaRPr>
          </a:p>
          <a:p>
            <a:pPr marL="0" indent="0">
              <a:buNone/>
            </a:pPr>
            <a:r>
              <a:rPr lang="en-GB" dirty="0">
                <a:solidFill>
                  <a:srgbClr val="C00000"/>
                </a:solidFill>
              </a:rPr>
              <a:t>However, more recently a new approach – called Bayesian analysis – is gaining support. You will learn about this later in your programme. </a:t>
            </a:r>
            <a:endParaRPr lang="en-GB" dirty="0"/>
          </a:p>
        </p:txBody>
      </p:sp>
    </p:spTree>
    <p:extLst>
      <p:ext uri="{BB962C8B-B14F-4D97-AF65-F5344CB8AC3E}">
        <p14:creationId xmlns:p14="http://schemas.microsoft.com/office/powerpoint/2010/main" val="266214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coin flips with a fair vs unfair coin.</a:t>
            </a:r>
          </a:p>
        </p:txBody>
      </p:sp>
      <p:sp>
        <p:nvSpPr>
          <p:cNvPr id="3" name="Content Placeholder 2"/>
          <p:cNvSpPr>
            <a:spLocks noGrp="1"/>
          </p:cNvSpPr>
          <p:nvPr>
            <p:ph idx="1"/>
          </p:nvPr>
        </p:nvSpPr>
        <p:spPr/>
        <p:txBody>
          <a:bodyPr>
            <a:normAutofit fontScale="92500" lnSpcReduction="20000"/>
          </a:bodyPr>
          <a:lstStyle/>
          <a:p>
            <a:pPr marL="0" indent="0">
              <a:buNone/>
            </a:pPr>
            <a:r>
              <a:rPr lang="en-GB" sz="2200" dirty="0"/>
              <a:t>	           A fair coin				                 A double sided coin</a:t>
            </a:r>
          </a:p>
          <a:p>
            <a:pPr marL="0" indent="0">
              <a:buNone/>
            </a:pPr>
            <a:r>
              <a:rPr lang="en-GB" sz="2200" dirty="0"/>
              <a:t>		TTHH				</a:t>
            </a:r>
            <a:endParaRPr lang="en-GB" sz="2200" dirty="0">
              <a:solidFill>
                <a:srgbClr val="C00000"/>
              </a:solidFill>
            </a:endParaRPr>
          </a:p>
          <a:p>
            <a:pPr marL="0" indent="0">
              <a:buNone/>
            </a:pPr>
            <a:r>
              <a:rPr lang="en-GB" sz="2200" dirty="0"/>
              <a:t>		THTH		</a:t>
            </a:r>
          </a:p>
          <a:p>
            <a:pPr marL="0" indent="0">
              <a:buNone/>
            </a:pPr>
            <a:r>
              <a:rPr lang="en-GB" sz="2200" dirty="0"/>
              <a:t>	THHH	THHT	HTTT</a:t>
            </a:r>
          </a:p>
          <a:p>
            <a:pPr marL="0" indent="0">
              <a:buNone/>
            </a:pPr>
            <a:r>
              <a:rPr lang="en-GB" sz="2200" dirty="0"/>
              <a:t>	HTHH	HTTH	THTT</a:t>
            </a:r>
          </a:p>
          <a:p>
            <a:pPr marL="0" indent="0">
              <a:buNone/>
            </a:pPr>
            <a:r>
              <a:rPr lang="en-GB" sz="2200" dirty="0"/>
              <a:t>	HHTH	HTHT	TTHT</a:t>
            </a:r>
          </a:p>
          <a:p>
            <a:pPr marL="0" indent="0">
              <a:buNone/>
            </a:pPr>
            <a:r>
              <a:rPr lang="en-GB" sz="2200" dirty="0"/>
              <a:t>HHHH 	HHHT	HHTT	TTTH	</a:t>
            </a:r>
            <a:r>
              <a:rPr lang="en-GB" sz="2200" dirty="0">
                <a:solidFill>
                  <a:srgbClr val="C00000"/>
                </a:solidFill>
              </a:rPr>
              <a:t>TTTT				TTTT</a:t>
            </a:r>
            <a:endParaRPr lang="en-GB" sz="2200" dirty="0"/>
          </a:p>
          <a:p>
            <a:pPr marL="0" indent="0">
              <a:buNone/>
            </a:pPr>
            <a:endParaRPr lang="en-GB" sz="2600" dirty="0"/>
          </a:p>
          <a:p>
            <a:pPr marL="0" indent="0">
              <a:buNone/>
            </a:pPr>
            <a:r>
              <a:rPr lang="en-GB" dirty="0">
                <a:solidFill>
                  <a:srgbClr val="C00000"/>
                </a:solidFill>
              </a:rPr>
              <a:t>The chance of 4 Tails in a row is 1/16 with a fair coin and 1/1 with a </a:t>
            </a:r>
          </a:p>
          <a:p>
            <a:pPr marL="0" indent="0">
              <a:buNone/>
            </a:pPr>
            <a:r>
              <a:rPr lang="en-GB" dirty="0">
                <a:solidFill>
                  <a:srgbClr val="C00000"/>
                </a:solidFill>
              </a:rPr>
              <a:t>double-sided coin. </a:t>
            </a:r>
          </a:p>
          <a:p>
            <a:pPr marL="0" indent="0">
              <a:buNone/>
            </a:pPr>
            <a:endParaRPr lang="en-GB" dirty="0">
              <a:solidFill>
                <a:srgbClr val="C00000"/>
              </a:solidFill>
            </a:endParaRPr>
          </a:p>
          <a:p>
            <a:pPr marL="0" indent="0">
              <a:buNone/>
            </a:pPr>
            <a:r>
              <a:rPr lang="en-GB" dirty="0"/>
              <a:t>i.e. finding TTTT is </a:t>
            </a:r>
            <a:r>
              <a:rPr lang="en-GB" dirty="0">
                <a:solidFill>
                  <a:srgbClr val="C00000"/>
                </a:solidFill>
              </a:rPr>
              <a:t>16 times more likely </a:t>
            </a:r>
            <a:r>
              <a:rPr lang="en-GB" dirty="0"/>
              <a:t>with an unfair coin than a fair coin. </a:t>
            </a:r>
          </a:p>
          <a:p>
            <a:pPr marL="0" indent="0">
              <a:buNone/>
            </a:pPr>
            <a:endParaRPr lang="en-GB" dirty="0"/>
          </a:p>
        </p:txBody>
      </p:sp>
    </p:spTree>
    <p:extLst>
      <p:ext uri="{BB962C8B-B14F-4D97-AF65-F5344CB8AC3E}">
        <p14:creationId xmlns:p14="http://schemas.microsoft.com/office/powerpoint/2010/main" val="148256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3FE6-BD80-7453-A72A-4F908806D949}"/>
              </a:ext>
            </a:extLst>
          </p:cNvPr>
          <p:cNvSpPr>
            <a:spLocks noGrp="1"/>
          </p:cNvSpPr>
          <p:nvPr>
            <p:ph type="title"/>
          </p:nvPr>
        </p:nvSpPr>
        <p:spPr/>
        <p:txBody>
          <a:bodyPr/>
          <a:lstStyle/>
          <a:p>
            <a:r>
              <a:rPr lang="en-GB" dirty="0"/>
              <a:t>Topic of today’s lecture</a:t>
            </a:r>
          </a:p>
        </p:txBody>
      </p:sp>
      <p:sp>
        <p:nvSpPr>
          <p:cNvPr id="3" name="Content Placeholder 2">
            <a:extLst>
              <a:ext uri="{FF2B5EF4-FFF2-40B4-BE49-F238E27FC236}">
                <a16:creationId xmlns:a16="http://schemas.microsoft.com/office/drawing/2014/main" id="{0EEB2261-9041-B3E4-5ACD-21A9E0C9AFAF}"/>
              </a:ext>
            </a:extLst>
          </p:cNvPr>
          <p:cNvSpPr>
            <a:spLocks noGrp="1"/>
          </p:cNvSpPr>
          <p:nvPr>
            <p:ph idx="1"/>
          </p:nvPr>
        </p:nvSpPr>
        <p:spPr/>
        <p:txBody>
          <a:bodyPr/>
          <a:lstStyle/>
          <a:p>
            <a:pPr marL="0" indent="0">
              <a:buNone/>
            </a:pPr>
            <a:r>
              <a:rPr lang="en-GB" dirty="0"/>
              <a:t>A bit more on statistics</a:t>
            </a:r>
          </a:p>
          <a:p>
            <a:pPr marL="0" indent="0">
              <a:buNone/>
            </a:pPr>
            <a:r>
              <a:rPr lang="en-GB" dirty="0"/>
              <a:t>+</a:t>
            </a:r>
          </a:p>
          <a:p>
            <a:pPr marL="0" indent="0">
              <a:buNone/>
            </a:pPr>
            <a:r>
              <a:rPr lang="en-GB" dirty="0"/>
              <a:t>Posters</a:t>
            </a:r>
          </a:p>
        </p:txBody>
      </p:sp>
    </p:spTree>
    <p:extLst>
      <p:ext uri="{BB962C8B-B14F-4D97-AF65-F5344CB8AC3E}">
        <p14:creationId xmlns:p14="http://schemas.microsoft.com/office/powerpoint/2010/main" val="287372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9B4B-B078-9182-CC13-F07EE28D8A2A}"/>
              </a:ext>
            </a:extLst>
          </p:cNvPr>
          <p:cNvSpPr>
            <a:spLocks noGrp="1"/>
          </p:cNvSpPr>
          <p:nvPr>
            <p:ph type="title"/>
          </p:nvPr>
        </p:nvSpPr>
        <p:spPr/>
        <p:txBody>
          <a:bodyPr/>
          <a:lstStyle/>
          <a:p>
            <a:r>
              <a:rPr lang="en-GB" dirty="0"/>
              <a:t>The  general logic of a NHST vs Bayesian test</a:t>
            </a:r>
          </a:p>
        </p:txBody>
      </p:sp>
      <p:graphicFrame>
        <p:nvGraphicFramePr>
          <p:cNvPr id="4" name="Chart 3">
            <a:extLst>
              <a:ext uri="{FF2B5EF4-FFF2-40B4-BE49-F238E27FC236}">
                <a16:creationId xmlns:a16="http://schemas.microsoft.com/office/drawing/2014/main" id="{1628DDBD-A6BC-03F2-D2D3-94F0BBED8BD2}"/>
              </a:ext>
            </a:extLst>
          </p:cNvPr>
          <p:cNvGraphicFramePr>
            <a:graphicFrameLocks/>
          </p:cNvGraphicFramePr>
          <p:nvPr>
            <p:extLst>
              <p:ext uri="{D42A27DB-BD31-4B8C-83A1-F6EECF244321}">
                <p14:modId xmlns:p14="http://schemas.microsoft.com/office/powerpoint/2010/main" val="1044877456"/>
              </p:ext>
            </p:extLst>
          </p:nvPr>
        </p:nvGraphicFramePr>
        <p:xfrm>
          <a:off x="6096000" y="3086196"/>
          <a:ext cx="5972175" cy="296227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6722FB7-69FE-F011-A2C7-EAAE4DA7000E}"/>
              </a:ext>
            </a:extLst>
          </p:cNvPr>
          <p:cNvCxnSpPr/>
          <p:nvPr/>
        </p:nvCxnSpPr>
        <p:spPr>
          <a:xfrm>
            <a:off x="10011746" y="2117952"/>
            <a:ext cx="0" cy="40494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628DDBD-A6BC-03F2-D2D3-94F0BBED8BD2}"/>
              </a:ext>
            </a:extLst>
          </p:cNvPr>
          <p:cNvGraphicFramePr>
            <a:graphicFrameLocks/>
          </p:cNvGraphicFramePr>
          <p:nvPr>
            <p:extLst>
              <p:ext uri="{D42A27DB-BD31-4B8C-83A1-F6EECF244321}">
                <p14:modId xmlns:p14="http://schemas.microsoft.com/office/powerpoint/2010/main" val="1331511562"/>
              </p:ext>
            </p:extLst>
          </p:nvPr>
        </p:nvGraphicFramePr>
        <p:xfrm>
          <a:off x="282736" y="3086197"/>
          <a:ext cx="5073035" cy="2962275"/>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1C254552-0DC6-16C7-2B8C-6A04E129DA17}"/>
              </a:ext>
            </a:extLst>
          </p:cNvPr>
          <p:cNvCxnSpPr/>
          <p:nvPr/>
        </p:nvCxnSpPr>
        <p:spPr>
          <a:xfrm>
            <a:off x="3515793" y="2239638"/>
            <a:ext cx="0" cy="40494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3AC567EB-A5E7-CB17-4A05-406D4D0E3BBF}"/>
              </a:ext>
            </a:extLst>
          </p:cNvPr>
          <p:cNvSpPr/>
          <p:nvPr/>
        </p:nvSpPr>
        <p:spPr>
          <a:xfrm>
            <a:off x="3540920" y="5355432"/>
            <a:ext cx="321468" cy="204788"/>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EF12994-4579-0B79-6A90-30C62008BF63}"/>
              </a:ext>
            </a:extLst>
          </p:cNvPr>
          <p:cNvSpPr txBox="1"/>
          <p:nvPr/>
        </p:nvSpPr>
        <p:spPr>
          <a:xfrm>
            <a:off x="246822" y="1690688"/>
            <a:ext cx="2572431" cy="1200329"/>
          </a:xfrm>
          <a:prstGeom prst="rect">
            <a:avLst/>
          </a:prstGeom>
          <a:noFill/>
        </p:spPr>
        <p:txBody>
          <a:bodyPr wrap="square" rtlCol="0">
            <a:spAutoFit/>
          </a:bodyPr>
          <a:lstStyle/>
          <a:p>
            <a:r>
              <a:rPr lang="en-GB" dirty="0"/>
              <a:t>NHST – what is the likelihood of an observation by chance alone</a:t>
            </a:r>
          </a:p>
        </p:txBody>
      </p:sp>
      <p:sp>
        <p:nvSpPr>
          <p:cNvPr id="15" name="TextBox 14">
            <a:extLst>
              <a:ext uri="{FF2B5EF4-FFF2-40B4-BE49-F238E27FC236}">
                <a16:creationId xmlns:a16="http://schemas.microsoft.com/office/drawing/2014/main" id="{F4B369E3-359F-5C93-66DB-9307A500FF56}"/>
              </a:ext>
            </a:extLst>
          </p:cNvPr>
          <p:cNvSpPr txBox="1"/>
          <p:nvPr/>
        </p:nvSpPr>
        <p:spPr>
          <a:xfrm>
            <a:off x="6052310" y="1690687"/>
            <a:ext cx="2572431" cy="1200329"/>
          </a:xfrm>
          <a:prstGeom prst="rect">
            <a:avLst/>
          </a:prstGeom>
          <a:noFill/>
        </p:spPr>
        <p:txBody>
          <a:bodyPr wrap="square" rtlCol="0">
            <a:spAutoFit/>
          </a:bodyPr>
          <a:lstStyle/>
          <a:p>
            <a:r>
              <a:rPr lang="en-GB" dirty="0"/>
              <a:t>Bayesian – what is the likelihood of an observation by chance vs a predicted outcome? </a:t>
            </a:r>
          </a:p>
        </p:txBody>
      </p:sp>
    </p:spTree>
    <p:extLst>
      <p:ext uri="{BB962C8B-B14F-4D97-AF65-F5344CB8AC3E}">
        <p14:creationId xmlns:p14="http://schemas.microsoft.com/office/powerpoint/2010/main" val="2305226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60BA709-5800-7735-2AAF-866BE7C69E88}"/>
              </a:ext>
            </a:extLst>
          </p:cNvPr>
          <p:cNvGrpSpPr/>
          <p:nvPr/>
        </p:nvGrpSpPr>
        <p:grpSpPr>
          <a:xfrm>
            <a:off x="6217402" y="2245023"/>
            <a:ext cx="6001087" cy="2962913"/>
            <a:chOff x="6217402" y="2245023"/>
            <a:chExt cx="6001087" cy="2962913"/>
          </a:xfrm>
        </p:grpSpPr>
        <p:pic>
          <p:nvPicPr>
            <p:cNvPr id="4" name="Picture 3">
              <a:extLst>
                <a:ext uri="{FF2B5EF4-FFF2-40B4-BE49-F238E27FC236}">
                  <a16:creationId xmlns:a16="http://schemas.microsoft.com/office/drawing/2014/main" id="{1584C905-E8D6-E1D9-A37F-498F0DEB38D0}"/>
                </a:ext>
              </a:extLst>
            </p:cNvPr>
            <p:cNvPicPr>
              <a:picLocks noChangeAspect="1"/>
            </p:cNvPicPr>
            <p:nvPr/>
          </p:nvPicPr>
          <p:blipFill>
            <a:blip r:embed="rId2"/>
            <a:stretch>
              <a:fillRect/>
            </a:stretch>
          </p:blipFill>
          <p:spPr>
            <a:xfrm>
              <a:off x="6217402" y="2245023"/>
              <a:ext cx="5974598" cy="2962913"/>
            </a:xfrm>
            <a:prstGeom prst="rect">
              <a:avLst/>
            </a:prstGeom>
          </p:spPr>
        </p:pic>
        <p:sp>
          <p:nvSpPr>
            <p:cNvPr id="12" name="TextBox 11">
              <a:extLst>
                <a:ext uri="{FF2B5EF4-FFF2-40B4-BE49-F238E27FC236}">
                  <a16:creationId xmlns:a16="http://schemas.microsoft.com/office/drawing/2014/main" id="{CFA2BA0E-10C3-5C8F-945D-0E7A26809E7C}"/>
                </a:ext>
              </a:extLst>
            </p:cNvPr>
            <p:cNvSpPr txBox="1"/>
            <p:nvPr/>
          </p:nvSpPr>
          <p:spPr>
            <a:xfrm>
              <a:off x="9204701" y="2395558"/>
              <a:ext cx="3013788" cy="374267"/>
            </a:xfrm>
            <a:prstGeom prst="rect">
              <a:avLst/>
            </a:prstGeom>
            <a:noFill/>
          </p:spPr>
          <p:txBody>
            <a:bodyPr wrap="square" rtlCol="0">
              <a:spAutoFit/>
            </a:bodyPr>
            <a:lstStyle/>
            <a:p>
              <a:r>
                <a:rPr lang="en-GB" dirty="0"/>
                <a:t>A large difference is predicted</a:t>
              </a:r>
            </a:p>
          </p:txBody>
        </p:sp>
      </p:grpSp>
      <p:grpSp>
        <p:nvGrpSpPr>
          <p:cNvPr id="13" name="Group 12">
            <a:extLst>
              <a:ext uri="{FF2B5EF4-FFF2-40B4-BE49-F238E27FC236}">
                <a16:creationId xmlns:a16="http://schemas.microsoft.com/office/drawing/2014/main" id="{9953A5F8-20D0-272C-95AC-FEA9F4A4262A}"/>
              </a:ext>
            </a:extLst>
          </p:cNvPr>
          <p:cNvGrpSpPr/>
          <p:nvPr/>
        </p:nvGrpSpPr>
        <p:grpSpPr>
          <a:xfrm>
            <a:off x="121402" y="2237665"/>
            <a:ext cx="5974598" cy="2962913"/>
            <a:chOff x="121402" y="2237665"/>
            <a:chExt cx="5974598" cy="2962913"/>
          </a:xfrm>
        </p:grpSpPr>
        <p:pic>
          <p:nvPicPr>
            <p:cNvPr id="3" name="Picture 2">
              <a:extLst>
                <a:ext uri="{FF2B5EF4-FFF2-40B4-BE49-F238E27FC236}">
                  <a16:creationId xmlns:a16="http://schemas.microsoft.com/office/drawing/2014/main" id="{3B491B1D-5BD1-61AC-512B-C1FEB76B8AC4}"/>
                </a:ext>
              </a:extLst>
            </p:cNvPr>
            <p:cNvPicPr>
              <a:picLocks noChangeAspect="1"/>
            </p:cNvPicPr>
            <p:nvPr/>
          </p:nvPicPr>
          <p:blipFill>
            <a:blip r:embed="rId3"/>
            <a:stretch>
              <a:fillRect/>
            </a:stretch>
          </p:blipFill>
          <p:spPr>
            <a:xfrm>
              <a:off x="121402" y="2237665"/>
              <a:ext cx="5974598" cy="2962913"/>
            </a:xfrm>
            <a:prstGeom prst="rect">
              <a:avLst/>
            </a:prstGeom>
          </p:spPr>
        </p:pic>
        <p:sp>
          <p:nvSpPr>
            <p:cNvPr id="11" name="TextBox 10">
              <a:extLst>
                <a:ext uri="{FF2B5EF4-FFF2-40B4-BE49-F238E27FC236}">
                  <a16:creationId xmlns:a16="http://schemas.microsoft.com/office/drawing/2014/main" id="{00A5E93A-63ED-4FBA-677B-260992D0C585}"/>
                </a:ext>
              </a:extLst>
            </p:cNvPr>
            <p:cNvSpPr txBox="1"/>
            <p:nvPr/>
          </p:nvSpPr>
          <p:spPr>
            <a:xfrm>
              <a:off x="121402" y="2395559"/>
              <a:ext cx="3013788" cy="374267"/>
            </a:xfrm>
            <a:prstGeom prst="rect">
              <a:avLst/>
            </a:prstGeom>
            <a:noFill/>
          </p:spPr>
          <p:txBody>
            <a:bodyPr wrap="square" rtlCol="0">
              <a:spAutoFit/>
            </a:bodyPr>
            <a:lstStyle/>
            <a:p>
              <a:r>
                <a:rPr lang="en-GB" dirty="0"/>
                <a:t>A small difference is predicted</a:t>
              </a:r>
            </a:p>
          </p:txBody>
        </p:sp>
      </p:grpSp>
      <p:sp>
        <p:nvSpPr>
          <p:cNvPr id="2" name="Title 1">
            <a:extLst>
              <a:ext uri="{FF2B5EF4-FFF2-40B4-BE49-F238E27FC236}">
                <a16:creationId xmlns:a16="http://schemas.microsoft.com/office/drawing/2014/main" id="{2C7D7DC4-CADA-4A6A-E2B7-7E448400ADE8}"/>
              </a:ext>
            </a:extLst>
          </p:cNvPr>
          <p:cNvSpPr>
            <a:spLocks noGrp="1"/>
          </p:cNvSpPr>
          <p:nvPr>
            <p:ph type="title"/>
          </p:nvPr>
        </p:nvSpPr>
        <p:spPr/>
        <p:txBody>
          <a:bodyPr/>
          <a:lstStyle/>
          <a:p>
            <a:r>
              <a:rPr lang="en-GB" dirty="0"/>
              <a:t>Bayesian statistics depend upon the predicted size of an effect. </a:t>
            </a:r>
          </a:p>
        </p:txBody>
      </p:sp>
      <p:cxnSp>
        <p:nvCxnSpPr>
          <p:cNvPr id="5" name="Straight Connector 4">
            <a:extLst>
              <a:ext uri="{FF2B5EF4-FFF2-40B4-BE49-F238E27FC236}">
                <a16:creationId xmlns:a16="http://schemas.microsoft.com/office/drawing/2014/main" id="{362E375A-FFE1-90F3-E875-12746E60124D}"/>
              </a:ext>
            </a:extLst>
          </p:cNvPr>
          <p:cNvCxnSpPr>
            <a:cxnSpLocks/>
          </p:cNvCxnSpPr>
          <p:nvPr/>
        </p:nvCxnSpPr>
        <p:spPr>
          <a:xfrm>
            <a:off x="3515793" y="2130781"/>
            <a:ext cx="0" cy="329341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07FB12-98B4-92BE-80A2-C3322C4210DD}"/>
              </a:ext>
            </a:extLst>
          </p:cNvPr>
          <p:cNvCxnSpPr>
            <a:cxnSpLocks/>
          </p:cNvCxnSpPr>
          <p:nvPr/>
        </p:nvCxnSpPr>
        <p:spPr>
          <a:xfrm>
            <a:off x="8986642" y="2130781"/>
            <a:ext cx="0" cy="34022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6EF0C2-0A8A-FBDF-18F6-11955C3BFE63}"/>
              </a:ext>
            </a:extLst>
          </p:cNvPr>
          <p:cNvSpPr txBox="1"/>
          <p:nvPr/>
        </p:nvSpPr>
        <p:spPr>
          <a:xfrm>
            <a:off x="326571" y="5682343"/>
            <a:ext cx="5262466" cy="646331"/>
          </a:xfrm>
          <a:prstGeom prst="rect">
            <a:avLst/>
          </a:prstGeom>
          <a:noFill/>
        </p:spPr>
        <p:txBody>
          <a:bodyPr wrap="square" rtlCol="0">
            <a:spAutoFit/>
          </a:bodyPr>
          <a:lstStyle/>
          <a:p>
            <a:r>
              <a:rPr lang="en-GB" dirty="0"/>
              <a:t>Here the observation (red line) favours the grey distribution. </a:t>
            </a:r>
          </a:p>
        </p:txBody>
      </p:sp>
      <p:sp>
        <p:nvSpPr>
          <p:cNvPr id="10" name="TextBox 9">
            <a:extLst>
              <a:ext uri="{FF2B5EF4-FFF2-40B4-BE49-F238E27FC236}">
                <a16:creationId xmlns:a16="http://schemas.microsoft.com/office/drawing/2014/main" id="{926F6CB2-DEF0-C5D6-C99B-A48902F659DC}"/>
              </a:ext>
            </a:extLst>
          </p:cNvPr>
          <p:cNvSpPr txBox="1"/>
          <p:nvPr/>
        </p:nvSpPr>
        <p:spPr>
          <a:xfrm>
            <a:off x="6217402" y="5647295"/>
            <a:ext cx="5262466" cy="923330"/>
          </a:xfrm>
          <a:prstGeom prst="rect">
            <a:avLst/>
          </a:prstGeom>
          <a:noFill/>
        </p:spPr>
        <p:txBody>
          <a:bodyPr wrap="square" rtlCol="0">
            <a:spAutoFit/>
          </a:bodyPr>
          <a:lstStyle/>
          <a:p>
            <a:r>
              <a:rPr lang="en-GB" dirty="0"/>
              <a:t>Here the same observation (red line) favours the orange distribution (because grey predicts MUCH higher). </a:t>
            </a:r>
          </a:p>
        </p:txBody>
      </p:sp>
    </p:spTree>
    <p:extLst>
      <p:ext uri="{BB962C8B-B14F-4D97-AF65-F5344CB8AC3E}">
        <p14:creationId xmlns:p14="http://schemas.microsoft.com/office/powerpoint/2010/main" val="7229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Part 2: Posters</a:t>
            </a:r>
          </a:p>
        </p:txBody>
      </p:sp>
      <p:sp>
        <p:nvSpPr>
          <p:cNvPr id="5" name="Content Placeholder 4"/>
          <p:cNvSpPr>
            <a:spLocks noGrp="1"/>
          </p:cNvSpPr>
          <p:nvPr>
            <p:ph idx="1"/>
          </p:nvPr>
        </p:nvSpPr>
        <p:spPr/>
        <p:txBody>
          <a:bodyPr/>
          <a:lstStyle/>
          <a:p>
            <a:pPr marL="0" indent="0">
              <a:buNone/>
            </a:pPr>
            <a:r>
              <a:rPr lang="en-GB" dirty="0"/>
              <a:t>3 topics to cover:</a:t>
            </a:r>
          </a:p>
          <a:p>
            <a:pPr marL="0" indent="0">
              <a:buNone/>
            </a:pPr>
            <a:endParaRPr lang="en-GB" dirty="0"/>
          </a:p>
          <a:p>
            <a:pPr marL="0" indent="0">
              <a:buNone/>
            </a:pPr>
            <a:r>
              <a:rPr lang="en-GB" dirty="0"/>
              <a:t>1: What your poster should contain</a:t>
            </a:r>
          </a:p>
          <a:p>
            <a:pPr marL="0" indent="0">
              <a:buNone/>
            </a:pPr>
            <a:endParaRPr lang="en-GB" dirty="0"/>
          </a:p>
          <a:p>
            <a:pPr marL="0" indent="0">
              <a:buNone/>
            </a:pPr>
            <a:r>
              <a:rPr lang="en-GB" dirty="0"/>
              <a:t>2: What your poster should look like.</a:t>
            </a:r>
          </a:p>
          <a:p>
            <a:pPr marL="0" indent="0">
              <a:buNone/>
            </a:pPr>
            <a:endParaRPr lang="en-GB" dirty="0"/>
          </a:p>
          <a:p>
            <a:pPr marL="0" indent="0">
              <a:buNone/>
            </a:pPr>
            <a:r>
              <a:rPr lang="en-GB" dirty="0"/>
              <a:t>3: How do you make a poster? (continued in workshops)</a:t>
            </a:r>
          </a:p>
        </p:txBody>
      </p:sp>
    </p:spTree>
    <p:extLst>
      <p:ext uri="{BB962C8B-B14F-4D97-AF65-F5344CB8AC3E}">
        <p14:creationId xmlns:p14="http://schemas.microsoft.com/office/powerpoint/2010/main" val="408993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 scientific poster is…</a:t>
            </a:r>
          </a:p>
        </p:txBody>
      </p:sp>
      <p:sp>
        <p:nvSpPr>
          <p:cNvPr id="5" name="Content Placeholder 4"/>
          <p:cNvSpPr>
            <a:spLocks noGrp="1"/>
          </p:cNvSpPr>
          <p:nvPr>
            <p:ph idx="1"/>
          </p:nvPr>
        </p:nvSpPr>
        <p:spPr>
          <a:xfrm>
            <a:off x="838200" y="1825625"/>
            <a:ext cx="4936299" cy="4351338"/>
          </a:xfrm>
        </p:spPr>
        <p:txBody>
          <a:bodyPr>
            <a:normAutofit lnSpcReduction="10000"/>
          </a:bodyPr>
          <a:lstStyle/>
          <a:p>
            <a:pPr marL="0" indent="0">
              <a:buNone/>
            </a:pPr>
            <a:r>
              <a:rPr lang="en-GB" dirty="0"/>
              <a:t>A visual display of a science project for other scientists</a:t>
            </a:r>
          </a:p>
          <a:p>
            <a:pPr marL="0" indent="0">
              <a:buNone/>
            </a:pPr>
            <a:endParaRPr lang="en-GB" dirty="0"/>
          </a:p>
          <a:p>
            <a:pPr marL="0" indent="0">
              <a:buNone/>
            </a:pPr>
            <a:r>
              <a:rPr lang="en-GB" dirty="0"/>
              <a:t>Presented in a poster session during a conference</a:t>
            </a:r>
          </a:p>
          <a:p>
            <a:pPr marL="0" indent="0">
              <a:buNone/>
            </a:pPr>
            <a:endParaRPr lang="en-GB" dirty="0"/>
          </a:p>
          <a:p>
            <a:pPr marL="0" indent="0">
              <a:buNone/>
            </a:pPr>
            <a:r>
              <a:rPr lang="en-GB" dirty="0">
                <a:solidFill>
                  <a:srgbClr val="FF0000"/>
                </a:solidFill>
              </a:rPr>
              <a:t>Supported by Q&amp;A with the authors</a:t>
            </a:r>
          </a:p>
          <a:p>
            <a:pPr marL="0" indent="0">
              <a:buNone/>
            </a:pPr>
            <a:endParaRPr lang="en-GB" dirty="0"/>
          </a:p>
          <a:p>
            <a:pPr marL="0" indent="0">
              <a:buNone/>
            </a:pPr>
            <a:r>
              <a:rPr lang="en-GB" dirty="0"/>
              <a:t> </a:t>
            </a:r>
          </a:p>
        </p:txBody>
      </p:sp>
      <p:pic>
        <p:nvPicPr>
          <p:cNvPr id="2" name="Picture 1"/>
          <p:cNvPicPr>
            <a:picLocks noChangeAspect="1"/>
          </p:cNvPicPr>
          <p:nvPr/>
        </p:nvPicPr>
        <p:blipFill>
          <a:blip r:embed="rId2"/>
          <a:stretch>
            <a:fillRect/>
          </a:stretch>
        </p:blipFill>
        <p:spPr>
          <a:xfrm>
            <a:off x="7078909" y="1690688"/>
            <a:ext cx="4074866" cy="3048000"/>
          </a:xfrm>
          <a:prstGeom prst="rect">
            <a:avLst/>
          </a:prstGeom>
        </p:spPr>
      </p:pic>
    </p:spTree>
    <p:extLst>
      <p:ext uri="{BB962C8B-B14F-4D97-AF65-F5344CB8AC3E}">
        <p14:creationId xmlns:p14="http://schemas.microsoft.com/office/powerpoint/2010/main" val="16578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authors are expected to</a:t>
            </a:r>
          </a:p>
        </p:txBody>
      </p:sp>
      <p:sp>
        <p:nvSpPr>
          <p:cNvPr id="3" name="Content Placeholder 2"/>
          <p:cNvSpPr>
            <a:spLocks noGrp="1"/>
          </p:cNvSpPr>
          <p:nvPr>
            <p:ph idx="1"/>
          </p:nvPr>
        </p:nvSpPr>
        <p:spPr/>
        <p:txBody>
          <a:bodyPr/>
          <a:lstStyle/>
          <a:p>
            <a:pPr marL="0" indent="0">
              <a:buNone/>
            </a:pPr>
            <a:r>
              <a:rPr lang="en-GB" dirty="0"/>
              <a:t>Give a verbal summary of all aspects of the research</a:t>
            </a:r>
          </a:p>
          <a:p>
            <a:pPr marL="0" indent="0">
              <a:buNone/>
            </a:pPr>
            <a:endParaRPr lang="en-GB" dirty="0"/>
          </a:p>
          <a:p>
            <a:pPr marL="0" indent="0">
              <a:buNone/>
            </a:pPr>
            <a:r>
              <a:rPr lang="en-GB" dirty="0"/>
              <a:t>Answer specific questions (particularly about details not on the poster)</a:t>
            </a:r>
          </a:p>
          <a:p>
            <a:pPr marL="0" indent="0">
              <a:buNone/>
            </a:pPr>
            <a:endParaRPr lang="en-GB" dirty="0"/>
          </a:p>
          <a:p>
            <a:pPr marL="0" indent="0">
              <a:buNone/>
            </a:pPr>
            <a:endParaRPr lang="en-GB" dirty="0"/>
          </a:p>
          <a:p>
            <a:pPr marL="0" indent="0">
              <a:buNone/>
            </a:pPr>
            <a:r>
              <a:rPr lang="en-GB" dirty="0"/>
              <a:t>(You will do this as a GROUP). </a:t>
            </a:r>
          </a:p>
        </p:txBody>
      </p:sp>
    </p:spTree>
    <p:extLst>
      <p:ext uri="{BB962C8B-B14F-4D97-AF65-F5344CB8AC3E}">
        <p14:creationId xmlns:p14="http://schemas.microsoft.com/office/powerpoint/2010/main" val="1014435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 poster should be…</a:t>
            </a:r>
          </a:p>
        </p:txBody>
      </p:sp>
      <p:sp>
        <p:nvSpPr>
          <p:cNvPr id="6" name="Content Placeholder 5"/>
          <p:cNvSpPr>
            <a:spLocks noGrp="1"/>
          </p:cNvSpPr>
          <p:nvPr>
            <p:ph idx="1"/>
          </p:nvPr>
        </p:nvSpPr>
        <p:spPr/>
        <p:txBody>
          <a:bodyPr>
            <a:normAutofit fontScale="92500" lnSpcReduction="20000"/>
          </a:bodyPr>
          <a:lstStyle/>
          <a:p>
            <a:pPr marL="0" indent="0">
              <a:buNone/>
            </a:pPr>
            <a:r>
              <a:rPr lang="en-GB" dirty="0"/>
              <a:t>Engaging </a:t>
            </a:r>
          </a:p>
          <a:p>
            <a:pPr marL="0" indent="0">
              <a:buNone/>
            </a:pPr>
            <a:endParaRPr lang="en-GB" dirty="0"/>
          </a:p>
          <a:p>
            <a:pPr marL="0" indent="0">
              <a:buNone/>
            </a:pPr>
            <a:r>
              <a:rPr lang="en-GB" dirty="0"/>
              <a:t>Informative</a:t>
            </a:r>
          </a:p>
          <a:p>
            <a:pPr marL="0" indent="0">
              <a:buNone/>
            </a:pPr>
            <a:endParaRPr lang="en-GB" dirty="0"/>
          </a:p>
          <a:p>
            <a:pPr marL="0" indent="0">
              <a:buNone/>
            </a:pPr>
            <a:r>
              <a:rPr lang="en-GB" dirty="0"/>
              <a:t>Structured</a:t>
            </a:r>
          </a:p>
          <a:p>
            <a:pPr marL="0" indent="0">
              <a:buNone/>
            </a:pPr>
            <a:endParaRPr lang="en-GB" dirty="0"/>
          </a:p>
          <a:p>
            <a:pPr marL="0" indent="0">
              <a:buNone/>
            </a:pPr>
            <a:r>
              <a:rPr lang="en-GB" dirty="0"/>
              <a:t>Scientific</a:t>
            </a:r>
          </a:p>
          <a:p>
            <a:pPr marL="0" indent="0">
              <a:buNone/>
            </a:pPr>
            <a:endParaRPr lang="en-GB" dirty="0"/>
          </a:p>
          <a:p>
            <a:pPr marL="0" indent="0">
              <a:buNone/>
            </a:pPr>
            <a:endParaRPr lang="en-GB" dirty="0"/>
          </a:p>
          <a:p>
            <a:pPr marL="0" indent="0">
              <a:buNone/>
            </a:pPr>
            <a:r>
              <a:rPr lang="en-GB" dirty="0"/>
              <a:t> </a:t>
            </a:r>
            <a:r>
              <a:rPr lang="en-GB" sz="4300" dirty="0">
                <a:solidFill>
                  <a:srgbClr val="C00000"/>
                </a:solidFill>
              </a:rPr>
              <a:t>All for the benefit of a scientific audience</a:t>
            </a:r>
          </a:p>
          <a:p>
            <a:pPr marL="0" indent="0">
              <a:buNone/>
            </a:pPr>
            <a:endParaRPr lang="en-GB" sz="4300" dirty="0">
              <a:solidFill>
                <a:srgbClr val="C00000"/>
              </a:solidFill>
            </a:endParaRPr>
          </a:p>
        </p:txBody>
      </p:sp>
      <p:sp>
        <p:nvSpPr>
          <p:cNvPr id="2" name="Right Brace 1"/>
          <p:cNvSpPr/>
          <p:nvPr/>
        </p:nvSpPr>
        <p:spPr>
          <a:xfrm>
            <a:off x="3191774" y="1825625"/>
            <a:ext cx="414068" cy="281305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p:cNvSpPr txBox="1"/>
          <p:nvPr/>
        </p:nvSpPr>
        <p:spPr>
          <a:xfrm>
            <a:off x="4958841" y="2022136"/>
            <a:ext cx="5041959" cy="2308324"/>
          </a:xfrm>
          <a:prstGeom prst="rect">
            <a:avLst/>
          </a:prstGeom>
          <a:noFill/>
        </p:spPr>
        <p:txBody>
          <a:bodyPr wrap="square" rtlCol="0">
            <a:spAutoFit/>
          </a:bodyPr>
          <a:lstStyle/>
          <a:p>
            <a:r>
              <a:rPr lang="en-GB" sz="2400" dirty="0"/>
              <a:t>Achieved through </a:t>
            </a:r>
          </a:p>
          <a:p>
            <a:r>
              <a:rPr lang="en-GB" sz="2400" dirty="0"/>
              <a:t>	Aesthetics (visual appeal)</a:t>
            </a:r>
          </a:p>
          <a:p>
            <a:r>
              <a:rPr lang="en-GB" sz="2400" dirty="0"/>
              <a:t>	+</a:t>
            </a:r>
          </a:p>
          <a:p>
            <a:r>
              <a:rPr lang="en-GB" sz="2400" dirty="0"/>
              <a:t>	Scientific content</a:t>
            </a:r>
          </a:p>
          <a:p>
            <a:endParaRPr lang="en-GB" sz="2400" dirty="0"/>
          </a:p>
          <a:p>
            <a:r>
              <a:rPr lang="en-GB" sz="2400" dirty="0">
                <a:solidFill>
                  <a:srgbClr val="C00000"/>
                </a:solidFill>
              </a:rPr>
              <a:t>Backed up by authors in Q &amp; A session</a:t>
            </a:r>
          </a:p>
        </p:txBody>
      </p:sp>
    </p:spTree>
    <p:extLst>
      <p:ext uri="{BB962C8B-B14F-4D97-AF65-F5344CB8AC3E}">
        <p14:creationId xmlns:p14="http://schemas.microsoft.com/office/powerpoint/2010/main" val="22005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 1: The formal elements of a Poster</a:t>
            </a:r>
          </a:p>
        </p:txBody>
      </p:sp>
      <p:sp>
        <p:nvSpPr>
          <p:cNvPr id="3" name="Content Placeholder 2"/>
          <p:cNvSpPr>
            <a:spLocks noGrp="1"/>
          </p:cNvSpPr>
          <p:nvPr>
            <p:ph idx="1"/>
          </p:nvPr>
        </p:nvSpPr>
        <p:spPr/>
        <p:txBody>
          <a:bodyPr/>
          <a:lstStyle/>
          <a:p>
            <a:pPr marL="0" indent="0">
              <a:buNone/>
            </a:pPr>
            <a:r>
              <a:rPr lang="en-GB" dirty="0"/>
              <a:t>1: A title (visible from 2-3 metres)</a:t>
            </a:r>
          </a:p>
          <a:p>
            <a:pPr marL="0" indent="0">
              <a:buNone/>
            </a:pPr>
            <a:r>
              <a:rPr lang="en-GB" dirty="0"/>
              <a:t>	- with a list of authors </a:t>
            </a:r>
          </a:p>
          <a:p>
            <a:pPr marL="0" indent="0">
              <a:buNone/>
            </a:pPr>
            <a:r>
              <a:rPr lang="en-GB" dirty="0"/>
              <a:t>2: Introduction</a:t>
            </a:r>
          </a:p>
          <a:p>
            <a:pPr marL="0" indent="0">
              <a:buNone/>
            </a:pPr>
            <a:r>
              <a:rPr lang="en-GB" dirty="0"/>
              <a:t>3: Method</a:t>
            </a:r>
          </a:p>
          <a:p>
            <a:pPr marL="0" indent="0">
              <a:buNone/>
            </a:pPr>
            <a:r>
              <a:rPr lang="en-GB" dirty="0"/>
              <a:t>4: Results</a:t>
            </a:r>
          </a:p>
          <a:p>
            <a:pPr marL="0" indent="0">
              <a:buNone/>
            </a:pPr>
            <a:r>
              <a:rPr lang="en-GB" dirty="0"/>
              <a:t>5: Discussion</a:t>
            </a:r>
          </a:p>
        </p:txBody>
      </p:sp>
    </p:spTree>
    <p:extLst>
      <p:ext uri="{BB962C8B-B14F-4D97-AF65-F5344CB8AC3E}">
        <p14:creationId xmlns:p14="http://schemas.microsoft.com/office/powerpoint/2010/main" val="288697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Title (and authorship)</a:t>
            </a:r>
          </a:p>
        </p:txBody>
      </p:sp>
      <p:sp>
        <p:nvSpPr>
          <p:cNvPr id="3" name="Content Placeholder 2"/>
          <p:cNvSpPr>
            <a:spLocks noGrp="1"/>
          </p:cNvSpPr>
          <p:nvPr>
            <p:ph idx="1"/>
          </p:nvPr>
        </p:nvSpPr>
        <p:spPr/>
        <p:txBody>
          <a:bodyPr/>
          <a:lstStyle/>
          <a:p>
            <a:pPr marL="0" indent="0">
              <a:buNone/>
            </a:pPr>
            <a:r>
              <a:rPr lang="en-GB" dirty="0"/>
              <a:t>Is the primary way to engage a potential audience.</a:t>
            </a:r>
          </a:p>
          <a:p>
            <a:pPr marL="0" indent="0">
              <a:buNone/>
            </a:pPr>
            <a:endParaRPr lang="en-GB" dirty="0"/>
          </a:p>
          <a:p>
            <a:pPr marL="0" indent="0">
              <a:buNone/>
            </a:pPr>
            <a:r>
              <a:rPr lang="en-GB" dirty="0"/>
              <a:t>It should be engaging and informative.</a:t>
            </a:r>
          </a:p>
          <a:p>
            <a:pPr marL="0" indent="0">
              <a:buNone/>
            </a:pPr>
            <a:endParaRPr lang="en-GB" dirty="0"/>
          </a:p>
          <a:p>
            <a:pPr marL="0" indent="0">
              <a:buNone/>
            </a:pPr>
            <a:r>
              <a:rPr lang="en-GB" dirty="0"/>
              <a:t>It should be visually appealing from a distance. </a:t>
            </a:r>
          </a:p>
          <a:p>
            <a:pPr marL="0" indent="0">
              <a:buNone/>
            </a:pPr>
            <a:endParaRPr lang="en-GB" dirty="0"/>
          </a:p>
          <a:p>
            <a:pPr marL="0" indent="0">
              <a:buNone/>
            </a:pPr>
            <a:r>
              <a:rPr lang="en-GB" dirty="0"/>
              <a:t>It should be accompanied by the list of authors.</a:t>
            </a:r>
          </a:p>
        </p:txBody>
      </p:sp>
    </p:spTree>
    <p:extLst>
      <p:ext uri="{BB962C8B-B14F-4D97-AF65-F5344CB8AC3E}">
        <p14:creationId xmlns:p14="http://schemas.microsoft.com/office/powerpoint/2010/main" val="155359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The Title (and authorship)</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solidFill>
                  <a:schemeClr val="bg1"/>
                </a:solidFill>
              </a:rPr>
              <a:t>Your title should try to </a:t>
            </a:r>
            <a:r>
              <a:rPr lang="en-GB" sz="3600" dirty="0">
                <a:solidFill>
                  <a:schemeClr val="bg1"/>
                </a:solidFill>
              </a:rPr>
              <a:t>engage</a:t>
            </a:r>
            <a:r>
              <a:rPr lang="en-GB" dirty="0">
                <a:solidFill>
                  <a:schemeClr val="bg1"/>
                </a:solidFill>
              </a:rPr>
              <a:t> a scientific audience.</a:t>
            </a:r>
          </a:p>
          <a:p>
            <a:pPr marL="0" indent="0">
              <a:buNone/>
            </a:pPr>
            <a:endParaRPr lang="en-GB" dirty="0">
              <a:solidFill>
                <a:schemeClr val="bg1"/>
              </a:solidFill>
            </a:endParaRPr>
          </a:p>
          <a:p>
            <a:pPr marL="0" indent="0">
              <a:buNone/>
            </a:pPr>
            <a:r>
              <a:rPr lang="en-GB" dirty="0">
                <a:solidFill>
                  <a:schemeClr val="bg1"/>
                </a:solidFill>
              </a:rPr>
              <a:t>It should be informative: </a:t>
            </a:r>
          </a:p>
          <a:p>
            <a:pPr marL="0" indent="0">
              <a:buNone/>
            </a:pPr>
            <a:r>
              <a:rPr lang="en-GB" dirty="0">
                <a:solidFill>
                  <a:schemeClr val="bg1"/>
                </a:solidFill>
              </a:rPr>
              <a:t>	i.e. NOT “Our group study”. </a:t>
            </a:r>
          </a:p>
          <a:p>
            <a:pPr marL="0" indent="0">
              <a:buNone/>
            </a:pPr>
            <a:endParaRPr lang="en-GB" dirty="0">
              <a:solidFill>
                <a:schemeClr val="bg1"/>
              </a:solidFill>
            </a:endParaRPr>
          </a:p>
          <a:p>
            <a:pPr marL="0" indent="0">
              <a:buNone/>
            </a:pPr>
            <a:r>
              <a:rPr lang="en-GB" dirty="0">
                <a:solidFill>
                  <a:schemeClr val="bg1"/>
                </a:solidFill>
              </a:rPr>
              <a:t>It should make the audience want to learn more</a:t>
            </a:r>
          </a:p>
          <a:p>
            <a:pPr marL="0" indent="0">
              <a:buNone/>
            </a:pPr>
            <a:r>
              <a:rPr lang="en-GB" dirty="0">
                <a:solidFill>
                  <a:schemeClr val="bg1"/>
                </a:solidFill>
              </a:rPr>
              <a:t>	“A study of exercise and memory”</a:t>
            </a:r>
          </a:p>
          <a:p>
            <a:pPr marL="0" indent="0">
              <a:buNone/>
            </a:pPr>
            <a:r>
              <a:rPr lang="en-GB" dirty="0">
                <a:solidFill>
                  <a:schemeClr val="bg1"/>
                </a:solidFill>
              </a:rPr>
              <a:t>	vs</a:t>
            </a:r>
          </a:p>
          <a:p>
            <a:pPr marL="0" indent="0">
              <a:buNone/>
            </a:pPr>
            <a:r>
              <a:rPr lang="en-GB" dirty="0">
                <a:solidFill>
                  <a:schemeClr val="bg1"/>
                </a:solidFill>
              </a:rPr>
              <a:t>	“Does exercise boost memory performance?”</a:t>
            </a:r>
          </a:p>
          <a:p>
            <a:pPr marL="0" indent="0">
              <a:buNone/>
            </a:pPr>
            <a:r>
              <a:rPr lang="en-GB" dirty="0">
                <a:solidFill>
                  <a:schemeClr val="bg1"/>
                </a:solidFill>
              </a:rPr>
              <a:t>	vs</a:t>
            </a:r>
          </a:p>
          <a:p>
            <a:pPr marL="0" indent="0">
              <a:buNone/>
            </a:pPr>
            <a:r>
              <a:rPr lang="en-GB" dirty="0">
                <a:solidFill>
                  <a:schemeClr val="bg1"/>
                </a:solidFill>
              </a:rPr>
              <a:t>	“Can you jog your memory?”</a:t>
            </a:r>
          </a:p>
        </p:txBody>
      </p:sp>
    </p:spTree>
    <p:extLst>
      <p:ext uri="{BB962C8B-B14F-4D97-AF65-F5344CB8AC3E}">
        <p14:creationId xmlns:p14="http://schemas.microsoft.com/office/powerpoint/2010/main" val="1375415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The Title (and authorship)</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Your Title should appear at the top of your poster, large (and distinct enough) to be seen from about 3-4 metres. </a:t>
            </a:r>
          </a:p>
          <a:p>
            <a:pPr marL="0" indent="0">
              <a:buNone/>
            </a:pPr>
            <a:endParaRPr lang="en-GB" dirty="0">
              <a:solidFill>
                <a:schemeClr val="bg1"/>
              </a:solidFill>
            </a:endParaRPr>
          </a:p>
          <a:p>
            <a:pPr marL="0" indent="0">
              <a:buNone/>
            </a:pPr>
            <a:r>
              <a:rPr lang="en-GB" dirty="0">
                <a:solidFill>
                  <a:schemeClr val="bg1"/>
                </a:solidFill>
              </a:rPr>
              <a:t>A full list of authors (first name and surname) should appear beneath the poster. </a:t>
            </a:r>
          </a:p>
        </p:txBody>
      </p:sp>
    </p:spTree>
    <p:extLst>
      <p:ext uri="{BB962C8B-B14F-4D97-AF65-F5344CB8AC3E}">
        <p14:creationId xmlns:p14="http://schemas.microsoft.com/office/powerpoint/2010/main" val="295161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A67A-407A-E615-FD9E-8BF4862778E6}"/>
              </a:ext>
            </a:extLst>
          </p:cNvPr>
          <p:cNvSpPr>
            <a:spLocks noGrp="1"/>
          </p:cNvSpPr>
          <p:nvPr>
            <p:ph type="title"/>
          </p:nvPr>
        </p:nvSpPr>
        <p:spPr/>
        <p:txBody>
          <a:bodyPr/>
          <a:lstStyle/>
          <a:p>
            <a:r>
              <a:rPr lang="en-GB" dirty="0"/>
              <a:t>Assumptions behind statistical tests</a:t>
            </a:r>
          </a:p>
        </p:txBody>
      </p:sp>
      <p:sp>
        <p:nvSpPr>
          <p:cNvPr id="3" name="Content Placeholder 2">
            <a:extLst>
              <a:ext uri="{FF2B5EF4-FFF2-40B4-BE49-F238E27FC236}">
                <a16:creationId xmlns:a16="http://schemas.microsoft.com/office/drawing/2014/main" id="{00886B6E-699F-C637-CB9D-50F2B2236875}"/>
              </a:ext>
            </a:extLst>
          </p:cNvPr>
          <p:cNvSpPr>
            <a:spLocks noGrp="1"/>
          </p:cNvSpPr>
          <p:nvPr>
            <p:ph idx="1"/>
          </p:nvPr>
        </p:nvSpPr>
        <p:spPr/>
        <p:txBody>
          <a:bodyPr>
            <a:normAutofit fontScale="92500" lnSpcReduction="10000"/>
          </a:bodyPr>
          <a:lstStyle/>
          <a:p>
            <a:pPr marL="0" indent="0">
              <a:buNone/>
            </a:pPr>
            <a:r>
              <a:rPr lang="en-GB" dirty="0"/>
              <a:t>Both the </a:t>
            </a:r>
            <a:r>
              <a:rPr lang="en-GB" dirty="0">
                <a:solidFill>
                  <a:srgbClr val="C00000"/>
                </a:solidFill>
              </a:rPr>
              <a:t>Sign-test</a:t>
            </a:r>
            <a:r>
              <a:rPr lang="en-GB" dirty="0"/>
              <a:t>, and the </a:t>
            </a:r>
            <a:r>
              <a:rPr lang="en-GB" dirty="0">
                <a:solidFill>
                  <a:srgbClr val="C00000"/>
                </a:solidFill>
              </a:rPr>
              <a:t>Mann-Whitney test </a:t>
            </a:r>
            <a:r>
              <a:rPr lang="en-GB" dirty="0"/>
              <a:t>which condition tends to be associated with the highest scores. </a:t>
            </a:r>
          </a:p>
          <a:p>
            <a:pPr marL="0" indent="0">
              <a:buNone/>
            </a:pPr>
            <a:endParaRPr lang="en-GB" dirty="0"/>
          </a:p>
          <a:p>
            <a:pPr marL="0" indent="0">
              <a:buNone/>
            </a:pPr>
            <a:r>
              <a:rPr lang="en-GB" dirty="0"/>
              <a:t>They make no assumptions about the size of the differences, or how these data are distributed. </a:t>
            </a:r>
          </a:p>
          <a:p>
            <a:pPr marL="0" indent="0">
              <a:buNone/>
            </a:pPr>
            <a:endParaRPr lang="en-GB" dirty="0"/>
          </a:p>
          <a:p>
            <a:pPr marL="0" indent="0">
              <a:buNone/>
            </a:pPr>
            <a:r>
              <a:rPr lang="en-GB" dirty="0"/>
              <a:t>i.e. they only require that the data can be placed in a rank-order: i.e. </a:t>
            </a:r>
            <a:r>
              <a:rPr lang="en-GB" dirty="0">
                <a:solidFill>
                  <a:srgbClr val="C00000"/>
                </a:solidFill>
              </a:rPr>
              <a:t>ORDINAL</a:t>
            </a:r>
            <a:r>
              <a:rPr lang="en-GB" dirty="0"/>
              <a:t> data only. </a:t>
            </a:r>
          </a:p>
          <a:p>
            <a:pPr marL="0" indent="0">
              <a:buNone/>
            </a:pPr>
            <a:endParaRPr lang="en-GB" dirty="0"/>
          </a:p>
          <a:p>
            <a:pPr marL="0" indent="0">
              <a:buNone/>
            </a:pPr>
            <a:r>
              <a:rPr lang="en-GB" dirty="0"/>
              <a:t>(They can also be used for interval and ratio data, but not categorical data). </a:t>
            </a:r>
          </a:p>
        </p:txBody>
      </p:sp>
    </p:spTree>
    <p:extLst>
      <p:ext uri="{BB962C8B-B14F-4D97-AF65-F5344CB8AC3E}">
        <p14:creationId xmlns:p14="http://schemas.microsoft.com/office/powerpoint/2010/main" val="466489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lstStyle/>
          <a:p>
            <a:pPr marL="0" indent="0">
              <a:buNone/>
            </a:pPr>
            <a:r>
              <a:rPr lang="en-GB" dirty="0"/>
              <a:t>After reading your introduction the audience / reader should understand:</a:t>
            </a:r>
          </a:p>
          <a:p>
            <a:pPr marL="0" indent="0">
              <a:buNone/>
            </a:pPr>
            <a:endParaRPr lang="en-GB" dirty="0"/>
          </a:p>
          <a:p>
            <a:pPr marL="514350" indent="-514350">
              <a:buAutoNum type="arabicParenR"/>
            </a:pPr>
            <a:r>
              <a:rPr lang="en-GB" dirty="0"/>
              <a:t>What is already known about the topic (i.e. the background literature). </a:t>
            </a:r>
          </a:p>
          <a:p>
            <a:pPr marL="514350" indent="-514350">
              <a:buAutoNum type="arabicParenR"/>
            </a:pPr>
            <a:r>
              <a:rPr lang="en-GB" dirty="0"/>
              <a:t>How your study follows on from, or adds to, this knowledge.</a:t>
            </a:r>
          </a:p>
          <a:p>
            <a:pPr marL="514350" indent="-514350">
              <a:buAutoNum type="arabicParenR"/>
            </a:pPr>
            <a:r>
              <a:rPr lang="en-GB" dirty="0"/>
              <a:t>What you plan to do.</a:t>
            </a:r>
          </a:p>
          <a:p>
            <a:pPr marL="514350" indent="-514350">
              <a:buAutoNum type="arabicParenR"/>
            </a:pPr>
            <a:r>
              <a:rPr lang="en-GB" dirty="0"/>
              <a:t>What you expect to find (your hypothesis).</a:t>
            </a:r>
          </a:p>
        </p:txBody>
      </p:sp>
    </p:spTree>
    <p:extLst>
      <p:ext uri="{BB962C8B-B14F-4D97-AF65-F5344CB8AC3E}">
        <p14:creationId xmlns:p14="http://schemas.microsoft.com/office/powerpoint/2010/main" val="678860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Introduction</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a:solidFill>
                  <a:schemeClr val="bg1"/>
                </a:solidFill>
              </a:rPr>
              <a:t>Around 100-200 words of text covering the following: </a:t>
            </a:r>
          </a:p>
          <a:p>
            <a:pPr marL="0" indent="0">
              <a:buNone/>
            </a:pPr>
            <a:r>
              <a:rPr lang="en-GB" dirty="0">
                <a:solidFill>
                  <a:schemeClr val="bg1"/>
                </a:solidFill>
              </a:rPr>
              <a:t>1) An opening section introducing the broad topic</a:t>
            </a:r>
          </a:p>
          <a:p>
            <a:pPr marL="0" indent="0">
              <a:buNone/>
            </a:pPr>
            <a:endParaRPr lang="en-GB" dirty="0">
              <a:solidFill>
                <a:schemeClr val="bg1"/>
              </a:solidFill>
            </a:endParaRPr>
          </a:p>
          <a:p>
            <a:pPr marL="0" indent="0">
              <a:buNone/>
            </a:pPr>
            <a:r>
              <a:rPr lang="en-GB" dirty="0">
                <a:solidFill>
                  <a:schemeClr val="bg1"/>
                </a:solidFill>
              </a:rPr>
              <a:t>2) Give some relevant background by provide details of at least </a:t>
            </a:r>
            <a:r>
              <a:rPr lang="en-GB" sz="3500" dirty="0">
                <a:solidFill>
                  <a:schemeClr val="accent4"/>
                </a:solidFill>
              </a:rPr>
              <a:t>2 or 3 </a:t>
            </a:r>
            <a:r>
              <a:rPr lang="en-GB" dirty="0">
                <a:solidFill>
                  <a:schemeClr val="bg1"/>
                </a:solidFill>
              </a:rPr>
              <a:t>previous studies.</a:t>
            </a:r>
          </a:p>
          <a:p>
            <a:pPr marL="0" indent="0">
              <a:buNone/>
            </a:pPr>
            <a:r>
              <a:rPr lang="en-GB" dirty="0">
                <a:solidFill>
                  <a:schemeClr val="bg1"/>
                </a:solidFill>
              </a:rPr>
              <a:t>	</a:t>
            </a:r>
            <a:r>
              <a:rPr lang="en-GB" dirty="0">
                <a:solidFill>
                  <a:schemeClr val="accent4"/>
                </a:solidFill>
              </a:rPr>
              <a:t>For each one, provide an answer to these two questions</a:t>
            </a:r>
            <a:r>
              <a:rPr lang="en-GB" dirty="0">
                <a:solidFill>
                  <a:schemeClr val="bg1"/>
                </a:solidFill>
              </a:rPr>
              <a:t>:</a:t>
            </a:r>
          </a:p>
          <a:p>
            <a:pPr marL="0" indent="0">
              <a:buNone/>
            </a:pPr>
            <a:r>
              <a:rPr lang="en-GB" dirty="0">
                <a:solidFill>
                  <a:schemeClr val="bg1"/>
                </a:solidFill>
              </a:rPr>
              <a:t>	a) What did they do? </a:t>
            </a:r>
          </a:p>
          <a:p>
            <a:pPr marL="0" indent="0">
              <a:buNone/>
            </a:pPr>
            <a:r>
              <a:rPr lang="en-GB" dirty="0">
                <a:solidFill>
                  <a:schemeClr val="bg1"/>
                </a:solidFill>
              </a:rPr>
              <a:t>	b) What did they find? </a:t>
            </a:r>
          </a:p>
          <a:p>
            <a:pPr marL="0" indent="0">
              <a:buNone/>
            </a:pPr>
            <a:endParaRPr lang="en-GB" dirty="0">
              <a:solidFill>
                <a:schemeClr val="bg1"/>
              </a:solidFill>
            </a:endParaRPr>
          </a:p>
          <a:p>
            <a:pPr marL="0" indent="0">
              <a:buNone/>
            </a:pPr>
            <a:r>
              <a:rPr lang="en-GB" dirty="0">
                <a:solidFill>
                  <a:schemeClr val="bg1"/>
                </a:solidFill>
              </a:rPr>
              <a:t>Notice that I didn’t say anything about what the authors “said” or “claimed”</a:t>
            </a:r>
          </a:p>
        </p:txBody>
      </p:sp>
    </p:spTree>
    <p:extLst>
      <p:ext uri="{BB962C8B-B14F-4D97-AF65-F5344CB8AC3E}">
        <p14:creationId xmlns:p14="http://schemas.microsoft.com/office/powerpoint/2010/main" val="2560169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Introduction (continued)</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3)  On the basis of this background, how does your study link to, or add to this knowledge? </a:t>
            </a:r>
          </a:p>
          <a:p>
            <a:pPr marL="0" indent="0">
              <a:buNone/>
            </a:pPr>
            <a:endParaRPr lang="en-GB" dirty="0">
              <a:solidFill>
                <a:schemeClr val="bg1"/>
              </a:solidFill>
            </a:endParaRPr>
          </a:p>
          <a:p>
            <a:pPr marL="0" indent="0">
              <a:buNone/>
            </a:pPr>
            <a:r>
              <a:rPr lang="en-GB" dirty="0">
                <a:solidFill>
                  <a:schemeClr val="bg1"/>
                </a:solidFill>
              </a:rPr>
              <a:t>What is your study going to do? </a:t>
            </a:r>
          </a:p>
          <a:p>
            <a:pPr marL="0" indent="0">
              <a:buNone/>
            </a:pPr>
            <a:r>
              <a:rPr lang="en-GB" dirty="0">
                <a:solidFill>
                  <a:schemeClr val="bg1"/>
                </a:solidFill>
              </a:rPr>
              <a:t>What do you predict in your study?</a:t>
            </a:r>
          </a:p>
          <a:p>
            <a:pPr marL="0" indent="0">
              <a:buNone/>
            </a:pPr>
            <a:endParaRPr lang="en-GB" dirty="0">
              <a:solidFill>
                <a:schemeClr val="bg1"/>
              </a:solidFill>
            </a:endParaRPr>
          </a:p>
          <a:p>
            <a:pPr marL="0" indent="0">
              <a:buNone/>
            </a:pPr>
            <a:r>
              <a:rPr lang="en-GB" dirty="0">
                <a:solidFill>
                  <a:schemeClr val="bg1"/>
                </a:solidFill>
              </a:rPr>
              <a:t>(No need to write out the null hypothesis). </a:t>
            </a:r>
          </a:p>
          <a:p>
            <a:pPr marL="0" indent="0">
              <a:buNone/>
            </a:pPr>
            <a:endParaRPr lang="en-GB" dirty="0">
              <a:solidFill>
                <a:schemeClr val="bg1"/>
              </a:solidFill>
            </a:endParaRPr>
          </a:p>
        </p:txBody>
      </p:sp>
    </p:spTree>
    <p:extLst>
      <p:ext uri="{BB962C8B-B14F-4D97-AF65-F5344CB8AC3E}">
        <p14:creationId xmlns:p14="http://schemas.microsoft.com/office/powerpoint/2010/main" val="4010842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a:t>
            </a:r>
          </a:p>
        </p:txBody>
      </p:sp>
      <p:sp>
        <p:nvSpPr>
          <p:cNvPr id="3" name="Content Placeholder 2"/>
          <p:cNvSpPr>
            <a:spLocks noGrp="1"/>
          </p:cNvSpPr>
          <p:nvPr>
            <p:ph idx="1"/>
          </p:nvPr>
        </p:nvSpPr>
        <p:spPr/>
        <p:txBody>
          <a:bodyPr>
            <a:normAutofit lnSpcReduction="10000"/>
          </a:bodyPr>
          <a:lstStyle/>
          <a:p>
            <a:pPr marL="0" indent="0">
              <a:buNone/>
            </a:pPr>
            <a:r>
              <a:rPr lang="en-GB" dirty="0"/>
              <a:t>This has 3 key elements</a:t>
            </a:r>
          </a:p>
          <a:p>
            <a:pPr marL="0" indent="0">
              <a:buNone/>
            </a:pPr>
            <a:endParaRPr lang="en-GB" dirty="0"/>
          </a:p>
          <a:p>
            <a:pPr marL="514350" indent="-514350">
              <a:buAutoNum type="arabicParenR"/>
            </a:pPr>
            <a:r>
              <a:rPr lang="en-GB" dirty="0"/>
              <a:t>Participants</a:t>
            </a:r>
          </a:p>
          <a:p>
            <a:pPr marL="914400" lvl="2" indent="0">
              <a:buNone/>
            </a:pPr>
            <a:r>
              <a:rPr lang="en-GB" sz="2400" i="1" dirty="0"/>
              <a:t>Give a description of your sample, and how you recruited them. </a:t>
            </a:r>
            <a:endParaRPr lang="en-GB" sz="2400" dirty="0"/>
          </a:p>
          <a:p>
            <a:pPr marL="514350" indent="-514350">
              <a:buAutoNum type="arabicParenR" startAt="2"/>
            </a:pPr>
            <a:r>
              <a:rPr lang="en-GB" dirty="0"/>
              <a:t>Materials</a:t>
            </a:r>
          </a:p>
          <a:p>
            <a:pPr marL="0" indent="0">
              <a:buNone/>
            </a:pPr>
            <a:r>
              <a:rPr lang="en-GB" sz="2400" dirty="0"/>
              <a:t>	</a:t>
            </a:r>
            <a:r>
              <a:rPr lang="en-GB" sz="2400" i="1" dirty="0"/>
              <a:t>Explain what materials you used (e.g. questionnaires, diaries </a:t>
            </a:r>
            <a:r>
              <a:rPr lang="en-GB" sz="2400" i="1" dirty="0" err="1"/>
              <a:t>etc</a:t>
            </a:r>
            <a:r>
              <a:rPr lang="en-GB" sz="2400" i="1" dirty="0"/>
              <a:t> ) and 	where they came from (if they are existing measures). </a:t>
            </a:r>
          </a:p>
          <a:p>
            <a:pPr marL="0" indent="0">
              <a:buNone/>
            </a:pPr>
            <a:r>
              <a:rPr lang="en-GB" dirty="0"/>
              <a:t>3)   A description of the procedure you used. </a:t>
            </a:r>
          </a:p>
          <a:p>
            <a:pPr marL="914400" lvl="2" indent="0">
              <a:buNone/>
            </a:pPr>
            <a:r>
              <a:rPr lang="en-GB" sz="2400" i="1" dirty="0"/>
              <a:t>Give a description of what happened during your experiment, and what data you collected. </a:t>
            </a:r>
          </a:p>
        </p:txBody>
      </p:sp>
    </p:spTree>
    <p:extLst>
      <p:ext uri="{BB962C8B-B14F-4D97-AF65-F5344CB8AC3E}">
        <p14:creationId xmlns:p14="http://schemas.microsoft.com/office/powerpoint/2010/main" val="920430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a:t>
            </a:r>
          </a:p>
        </p:txBody>
      </p:sp>
      <p:sp>
        <p:nvSpPr>
          <p:cNvPr id="3" name="Content Placeholder 2"/>
          <p:cNvSpPr>
            <a:spLocks noGrp="1"/>
          </p:cNvSpPr>
          <p:nvPr>
            <p:ph idx="1"/>
          </p:nvPr>
        </p:nvSpPr>
        <p:spPr/>
        <p:txBody>
          <a:bodyPr>
            <a:normAutofit/>
          </a:bodyPr>
          <a:lstStyle/>
          <a:p>
            <a:pPr marL="0" indent="0">
              <a:buNone/>
            </a:pPr>
            <a:r>
              <a:rPr lang="en-GB" dirty="0">
                <a:solidFill>
                  <a:schemeClr val="bg1"/>
                </a:solidFill>
              </a:rPr>
              <a:t>1) A Participant section detailing your sample (how many, any demographic information?), </a:t>
            </a:r>
            <a:r>
              <a:rPr lang="en-GB" u="sng" dirty="0">
                <a:solidFill>
                  <a:schemeClr val="accent4"/>
                </a:solidFill>
              </a:rPr>
              <a:t>also broken down by experimenter </a:t>
            </a:r>
            <a:r>
              <a:rPr lang="en-GB" dirty="0">
                <a:solidFill>
                  <a:schemeClr val="bg1"/>
                </a:solidFill>
              </a:rPr>
              <a:t>(e.g. </a:t>
            </a:r>
            <a:r>
              <a:rPr lang="en-GB" dirty="0" err="1">
                <a:solidFill>
                  <a:schemeClr val="bg1"/>
                </a:solidFill>
              </a:rPr>
              <a:t>Experimeter</a:t>
            </a:r>
            <a:r>
              <a:rPr lang="en-GB" dirty="0">
                <a:solidFill>
                  <a:schemeClr val="bg1"/>
                </a:solidFill>
              </a:rPr>
              <a:t> TH tested 7 people, mean age 23, MS tested 14 people, mean age 36…).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2) (If necessary) a materials section detailing any existing scales / measures you have used. </a:t>
            </a:r>
          </a:p>
        </p:txBody>
      </p:sp>
    </p:spTree>
    <p:extLst>
      <p:ext uri="{BB962C8B-B14F-4D97-AF65-F5344CB8AC3E}">
        <p14:creationId xmlns:p14="http://schemas.microsoft.com/office/powerpoint/2010/main" val="2501446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 (continued)</a:t>
            </a:r>
          </a:p>
        </p:txBody>
      </p:sp>
      <p:sp>
        <p:nvSpPr>
          <p:cNvPr id="4" name="Content Placeholder 3"/>
          <p:cNvSpPr>
            <a:spLocks noGrp="1"/>
          </p:cNvSpPr>
          <p:nvPr>
            <p:ph idx="1"/>
          </p:nvPr>
        </p:nvSpPr>
        <p:spPr/>
        <p:txBody>
          <a:bodyPr/>
          <a:lstStyle/>
          <a:p>
            <a:pPr marL="0" indent="0">
              <a:buNone/>
            </a:pPr>
            <a:r>
              <a:rPr lang="en-GB" dirty="0">
                <a:solidFill>
                  <a:schemeClr val="bg1"/>
                </a:solidFill>
              </a:rPr>
              <a:t>3) A procedure section detailing how the study was run so that a </a:t>
            </a:r>
            <a:r>
              <a:rPr lang="en-GB" u="sng" dirty="0">
                <a:solidFill>
                  <a:schemeClr val="bg1"/>
                </a:solidFill>
              </a:rPr>
              <a:t>reasonable person </a:t>
            </a:r>
            <a:r>
              <a:rPr lang="en-GB" dirty="0">
                <a:solidFill>
                  <a:schemeClr val="bg1"/>
                </a:solidFill>
              </a:rPr>
              <a:t>could replicate it if necessary.</a:t>
            </a:r>
          </a:p>
          <a:p>
            <a:pPr marL="0" indent="0">
              <a:buNone/>
            </a:pPr>
            <a:endParaRPr lang="en-GB" dirty="0">
              <a:solidFill>
                <a:schemeClr val="bg1"/>
              </a:solidFill>
            </a:endParaRPr>
          </a:p>
          <a:p>
            <a:pPr marL="0" indent="0">
              <a:buNone/>
            </a:pPr>
            <a:r>
              <a:rPr lang="en-GB" dirty="0">
                <a:solidFill>
                  <a:schemeClr val="bg1"/>
                </a:solidFill>
              </a:rPr>
              <a:t>This should include the details that make a difference to the outcome (that a person would reasonably need to know).</a:t>
            </a:r>
          </a:p>
          <a:p>
            <a:pPr marL="0" indent="0">
              <a:buNone/>
            </a:pPr>
            <a:r>
              <a:rPr lang="en-GB" dirty="0">
                <a:solidFill>
                  <a:schemeClr val="bg1"/>
                </a:solidFill>
              </a:rPr>
              <a:t>	The context the experiment took place in</a:t>
            </a:r>
          </a:p>
          <a:p>
            <a:pPr marL="0" indent="0">
              <a:buNone/>
            </a:pPr>
            <a:r>
              <a:rPr lang="en-GB" dirty="0">
                <a:solidFill>
                  <a:schemeClr val="bg1"/>
                </a:solidFill>
              </a:rPr>
              <a:t>	The instructions given to participants</a:t>
            </a:r>
          </a:p>
          <a:p>
            <a:pPr marL="0" indent="0">
              <a:buNone/>
            </a:pPr>
            <a:r>
              <a:rPr lang="en-GB" dirty="0">
                <a:solidFill>
                  <a:schemeClr val="bg1"/>
                </a:solidFill>
              </a:rPr>
              <a:t>	What the participants had to do</a:t>
            </a:r>
          </a:p>
          <a:p>
            <a:pPr marL="0" indent="0">
              <a:buNone/>
            </a:pPr>
            <a:r>
              <a:rPr lang="en-GB" dirty="0">
                <a:solidFill>
                  <a:schemeClr val="bg1"/>
                </a:solidFill>
              </a:rPr>
              <a:t>	What data were collected</a:t>
            </a:r>
          </a:p>
        </p:txBody>
      </p:sp>
    </p:spTree>
    <p:extLst>
      <p:ext uri="{BB962C8B-B14F-4D97-AF65-F5344CB8AC3E}">
        <p14:creationId xmlns:p14="http://schemas.microsoft.com/office/powerpoint/2010/main" val="67397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Method (continued)</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accent4"/>
                </a:solidFill>
              </a:rPr>
              <a:t>What do I mean by reasonable</a:t>
            </a:r>
            <a:r>
              <a:rPr lang="en-GB" dirty="0">
                <a:solidFill>
                  <a:schemeClr val="bg1"/>
                </a:solidFill>
              </a:rPr>
              <a:t>?</a:t>
            </a:r>
          </a:p>
          <a:p>
            <a:pPr marL="0" indent="0">
              <a:buNone/>
            </a:pPr>
            <a:r>
              <a:rPr lang="en-GB" dirty="0">
                <a:solidFill>
                  <a:schemeClr val="bg1"/>
                </a:solidFill>
              </a:rPr>
              <a:t>Nothing irrelevant or unimportant: </a:t>
            </a:r>
          </a:p>
          <a:p>
            <a:pPr marL="0" indent="0">
              <a:buNone/>
            </a:pPr>
            <a:r>
              <a:rPr lang="en-GB" dirty="0">
                <a:solidFill>
                  <a:schemeClr val="bg1"/>
                </a:solidFill>
              </a:rPr>
              <a:t>	e.g. the colour ink in the pen used by the participant. </a:t>
            </a:r>
          </a:p>
          <a:p>
            <a:pPr marL="0" indent="0">
              <a:buNone/>
            </a:pPr>
            <a:endParaRPr lang="en-GB" dirty="0">
              <a:solidFill>
                <a:schemeClr val="bg1"/>
              </a:solidFill>
            </a:endParaRPr>
          </a:p>
          <a:p>
            <a:pPr marL="0" indent="0">
              <a:buNone/>
            </a:pPr>
            <a:r>
              <a:rPr lang="en-GB" dirty="0">
                <a:solidFill>
                  <a:schemeClr val="bg1"/>
                </a:solidFill>
              </a:rPr>
              <a:t>Nothing that a reasonable person would assume anyway.</a:t>
            </a:r>
          </a:p>
          <a:p>
            <a:pPr marL="0" indent="0">
              <a:buNone/>
            </a:pPr>
            <a:r>
              <a:rPr lang="en-GB" dirty="0">
                <a:solidFill>
                  <a:schemeClr val="bg1"/>
                </a:solidFill>
              </a:rPr>
              <a:t>	e.g. that there was oxygen in the room. </a:t>
            </a:r>
          </a:p>
          <a:p>
            <a:pPr marL="0" indent="0">
              <a:buNone/>
            </a:pPr>
            <a:endParaRPr lang="en-GB" dirty="0">
              <a:solidFill>
                <a:schemeClr val="bg1"/>
              </a:solidFill>
            </a:endParaRPr>
          </a:p>
          <a:p>
            <a:pPr marL="0" indent="0">
              <a:buNone/>
            </a:pPr>
            <a:r>
              <a:rPr lang="en-GB" dirty="0">
                <a:solidFill>
                  <a:schemeClr val="bg1"/>
                </a:solidFill>
              </a:rPr>
              <a:t>But everything else that could reasonably make a difference to the outcome.</a:t>
            </a:r>
          </a:p>
          <a:p>
            <a:pPr marL="0" indent="0">
              <a:buNone/>
            </a:pPr>
            <a:r>
              <a:rPr lang="en-GB" dirty="0">
                <a:solidFill>
                  <a:schemeClr val="bg1"/>
                </a:solidFill>
              </a:rPr>
              <a:t>	e.g. 	was there a time deadline? </a:t>
            </a:r>
          </a:p>
          <a:p>
            <a:pPr marL="0" indent="0">
              <a:buNone/>
            </a:pPr>
            <a:r>
              <a:rPr lang="en-GB" dirty="0">
                <a:solidFill>
                  <a:schemeClr val="bg1"/>
                </a:solidFill>
              </a:rPr>
              <a:t>	 	what scale did participants use to rate their answers? </a:t>
            </a:r>
          </a:p>
        </p:txBody>
      </p:sp>
    </p:spTree>
    <p:extLst>
      <p:ext uri="{BB962C8B-B14F-4D97-AF65-F5344CB8AC3E}">
        <p14:creationId xmlns:p14="http://schemas.microsoft.com/office/powerpoint/2010/main" val="125907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Results</a:t>
            </a:r>
          </a:p>
        </p:txBody>
      </p:sp>
      <p:sp>
        <p:nvSpPr>
          <p:cNvPr id="3" name="Content Placeholder 2"/>
          <p:cNvSpPr>
            <a:spLocks noGrp="1"/>
          </p:cNvSpPr>
          <p:nvPr>
            <p:ph idx="1"/>
          </p:nvPr>
        </p:nvSpPr>
        <p:spPr/>
        <p:txBody>
          <a:bodyPr/>
          <a:lstStyle/>
          <a:p>
            <a:pPr marL="0" indent="0">
              <a:buNone/>
            </a:pPr>
            <a:r>
              <a:rPr lang="en-GB" dirty="0"/>
              <a:t>This has 2 or 3 elements </a:t>
            </a:r>
            <a:r>
              <a:rPr lang="en-GB" u="sng" dirty="0"/>
              <a:t>per analysis</a:t>
            </a:r>
          </a:p>
          <a:p>
            <a:pPr marL="0" indent="0">
              <a:buNone/>
            </a:pPr>
            <a:endParaRPr lang="en-GB" dirty="0"/>
          </a:p>
          <a:p>
            <a:pPr marL="514350" indent="-514350">
              <a:buFont typeface="+mj-lt"/>
              <a:buAutoNum type="arabicPeriod"/>
            </a:pPr>
            <a:r>
              <a:rPr lang="en-GB" dirty="0"/>
              <a:t>(If necessary) a description of how data were processed to obtain the scores that were analysed. </a:t>
            </a:r>
          </a:p>
          <a:p>
            <a:pPr marL="0" indent="0">
              <a:buNone/>
            </a:pPr>
            <a:r>
              <a:rPr lang="en-GB" dirty="0"/>
              <a:t>	</a:t>
            </a:r>
            <a:r>
              <a:rPr lang="en-GB" sz="2400" dirty="0"/>
              <a:t>e.g. </a:t>
            </a:r>
            <a:r>
              <a:rPr lang="en-GB" sz="2400" i="1" dirty="0"/>
              <a:t>diary data on caffeine intake was averaged over 3 days</a:t>
            </a:r>
            <a:r>
              <a:rPr lang="en-GB" sz="2400" dirty="0"/>
              <a:t>. </a:t>
            </a:r>
          </a:p>
          <a:p>
            <a:pPr marL="514350" indent="-514350">
              <a:buFont typeface="+mj-lt"/>
              <a:buAutoNum type="arabicPeriod" startAt="2"/>
            </a:pPr>
            <a:r>
              <a:rPr lang="en-GB" dirty="0"/>
              <a:t>Summary data (table, graph) showing the findings of your research. </a:t>
            </a:r>
          </a:p>
          <a:p>
            <a:pPr marL="457200" lvl="1" indent="0">
              <a:buNone/>
            </a:pPr>
            <a:r>
              <a:rPr lang="en-GB" dirty="0"/>
              <a:t>	</a:t>
            </a:r>
            <a:r>
              <a:rPr lang="en-GB" i="1" dirty="0"/>
              <a:t>e.g. the average caffeine intake in each condition</a:t>
            </a:r>
            <a:r>
              <a:rPr lang="en-GB" dirty="0"/>
              <a:t>. </a:t>
            </a:r>
          </a:p>
          <a:p>
            <a:pPr marL="514350" indent="-514350">
              <a:buFont typeface="+mj-lt"/>
              <a:buAutoNum type="arabicPeriod" startAt="2"/>
            </a:pPr>
            <a:r>
              <a:rPr lang="en-GB" dirty="0"/>
              <a:t>The outcome of the statistical test carried out on the data. </a:t>
            </a:r>
          </a:p>
          <a:p>
            <a:pPr marL="457200" lvl="1" indent="0">
              <a:buNone/>
            </a:pPr>
            <a:r>
              <a:rPr lang="en-GB" dirty="0"/>
              <a:t>	</a:t>
            </a:r>
            <a:r>
              <a:rPr lang="en-GB" i="1" dirty="0"/>
              <a:t>e.g. the results of the Mann-Whitney rank-sum test on caffeine intake. </a:t>
            </a:r>
          </a:p>
        </p:txBody>
      </p:sp>
    </p:spTree>
    <p:extLst>
      <p:ext uri="{BB962C8B-B14F-4D97-AF65-F5344CB8AC3E}">
        <p14:creationId xmlns:p14="http://schemas.microsoft.com/office/powerpoint/2010/main" val="324504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Results</a:t>
            </a:r>
          </a:p>
        </p:txBody>
      </p:sp>
      <p:sp>
        <p:nvSpPr>
          <p:cNvPr id="4" name="Content Placeholder 3"/>
          <p:cNvSpPr>
            <a:spLocks noGrp="1"/>
          </p:cNvSpPr>
          <p:nvPr>
            <p:ph idx="1"/>
          </p:nvPr>
        </p:nvSpPr>
        <p:spPr/>
        <p:txBody>
          <a:bodyPr/>
          <a:lstStyle/>
          <a:p>
            <a:pPr marL="0" indent="0">
              <a:buNone/>
            </a:pPr>
            <a:r>
              <a:rPr lang="en-GB" dirty="0">
                <a:solidFill>
                  <a:schemeClr val="bg1"/>
                </a:solidFill>
              </a:rPr>
              <a:t>1: (If necessary) a description of how data were processed to obtain the scores that were analysed. </a:t>
            </a:r>
          </a:p>
          <a:p>
            <a:pPr marL="0" indent="0">
              <a:buNone/>
            </a:pPr>
            <a:r>
              <a:rPr lang="en-GB" dirty="0">
                <a:solidFill>
                  <a:schemeClr val="bg1"/>
                </a:solidFill>
              </a:rPr>
              <a:t>	How were the data processed? </a:t>
            </a:r>
          </a:p>
          <a:p>
            <a:pPr marL="0" indent="0">
              <a:buNone/>
            </a:pPr>
            <a:r>
              <a:rPr lang="en-GB" dirty="0">
                <a:solidFill>
                  <a:schemeClr val="bg1"/>
                </a:solidFill>
              </a:rPr>
              <a:t>	e.g. 	Scales totalled, response times averaged, errors counted…</a:t>
            </a:r>
          </a:p>
          <a:p>
            <a:pPr marL="0" indent="0">
              <a:buNone/>
            </a:pPr>
            <a:r>
              <a:rPr lang="en-GB" dirty="0">
                <a:solidFill>
                  <a:schemeClr val="bg1"/>
                </a:solidFill>
              </a:rPr>
              <a:t>	</a:t>
            </a:r>
          </a:p>
          <a:p>
            <a:pPr marL="0" indent="0">
              <a:buNone/>
            </a:pPr>
            <a:r>
              <a:rPr lang="en-GB" dirty="0">
                <a:solidFill>
                  <a:schemeClr val="bg1"/>
                </a:solidFill>
              </a:rPr>
              <a:t>	How many participants excluded (and why)?</a:t>
            </a:r>
          </a:p>
          <a:p>
            <a:pPr marL="0" indent="0">
              <a:buNone/>
            </a:pPr>
            <a:r>
              <a:rPr lang="en-GB" dirty="0">
                <a:solidFill>
                  <a:schemeClr val="bg1"/>
                </a:solidFill>
              </a:rPr>
              <a:t>	e.g. 	failed to follow instructions</a:t>
            </a:r>
          </a:p>
          <a:p>
            <a:pPr marL="0" indent="0">
              <a:buNone/>
            </a:pPr>
            <a:r>
              <a:rPr lang="en-GB" dirty="0">
                <a:solidFill>
                  <a:schemeClr val="bg1"/>
                </a:solidFill>
              </a:rPr>
              <a:t>		gave up / took too long on task / withdrew</a:t>
            </a:r>
          </a:p>
          <a:p>
            <a:pPr marL="0" indent="0">
              <a:buNone/>
            </a:pPr>
            <a:endParaRPr lang="en-GB" dirty="0">
              <a:solidFill>
                <a:schemeClr val="bg1"/>
              </a:solidFill>
            </a:endParaRPr>
          </a:p>
        </p:txBody>
      </p:sp>
    </p:spTree>
    <p:extLst>
      <p:ext uri="{BB962C8B-B14F-4D97-AF65-F5344CB8AC3E}">
        <p14:creationId xmlns:p14="http://schemas.microsoft.com/office/powerpoint/2010/main" val="921354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For your poster Results (continued)</a:t>
            </a:r>
          </a:p>
        </p:txBody>
      </p:sp>
      <p:sp>
        <p:nvSpPr>
          <p:cNvPr id="4" name="Content Placeholder 3"/>
          <p:cNvSpPr>
            <a:spLocks noGrp="1"/>
          </p:cNvSpPr>
          <p:nvPr>
            <p:ph idx="1"/>
          </p:nvPr>
        </p:nvSpPr>
        <p:spPr/>
        <p:txBody>
          <a:bodyPr>
            <a:normAutofit fontScale="92500" lnSpcReduction="20000"/>
          </a:bodyPr>
          <a:lstStyle/>
          <a:p>
            <a:pPr marL="514350" indent="-514350">
              <a:buFont typeface="+mj-lt"/>
              <a:buAutoNum type="arabicPeriod" startAt="2"/>
            </a:pPr>
            <a:r>
              <a:rPr lang="en-GB" dirty="0">
                <a:solidFill>
                  <a:schemeClr val="bg1"/>
                </a:solidFill>
              </a:rPr>
              <a:t>Summary data (table, graph) showing the findings of your research. </a:t>
            </a:r>
          </a:p>
          <a:p>
            <a:pPr marL="457200" lvl="1" indent="0">
              <a:buNone/>
            </a:pPr>
            <a:r>
              <a:rPr lang="en-GB" dirty="0">
                <a:solidFill>
                  <a:schemeClr val="bg1"/>
                </a:solidFill>
              </a:rPr>
              <a:t>	</a:t>
            </a:r>
            <a:r>
              <a:rPr lang="en-GB" i="1" dirty="0">
                <a:solidFill>
                  <a:schemeClr val="bg1"/>
                </a:solidFill>
              </a:rPr>
              <a:t>e.g. the average caffeine intake in each condition</a:t>
            </a:r>
            <a:r>
              <a:rPr lang="en-GB" dirty="0">
                <a:solidFill>
                  <a:schemeClr val="bg1"/>
                </a:solidFill>
              </a:rPr>
              <a:t>. </a:t>
            </a:r>
          </a:p>
          <a:p>
            <a:pPr marL="0" indent="0">
              <a:buNone/>
            </a:pPr>
            <a:endParaRPr lang="en-GB" dirty="0">
              <a:solidFill>
                <a:schemeClr val="bg1"/>
              </a:solidFill>
            </a:endParaRPr>
          </a:p>
          <a:p>
            <a:pPr marL="0" indent="0">
              <a:buNone/>
            </a:pPr>
            <a:r>
              <a:rPr lang="en-GB" dirty="0">
                <a:solidFill>
                  <a:schemeClr val="accent4"/>
                </a:solidFill>
              </a:rPr>
              <a:t>For group differences show BOTH</a:t>
            </a:r>
          </a:p>
          <a:p>
            <a:pPr marL="0" indent="0">
              <a:buNone/>
            </a:pPr>
            <a:r>
              <a:rPr lang="en-GB" dirty="0">
                <a:solidFill>
                  <a:schemeClr val="bg1"/>
                </a:solidFill>
              </a:rPr>
              <a:t>	The distribution of scores in each condition</a:t>
            </a:r>
          </a:p>
          <a:p>
            <a:pPr marL="0" indent="0">
              <a:buNone/>
            </a:pPr>
            <a:r>
              <a:rPr lang="en-GB" dirty="0">
                <a:solidFill>
                  <a:schemeClr val="bg1"/>
                </a:solidFill>
              </a:rPr>
              <a:t>	The averages (means or medians) of the scores in each condition.</a:t>
            </a:r>
          </a:p>
          <a:p>
            <a:pPr marL="0" indent="0">
              <a:buNone/>
            </a:pPr>
            <a:r>
              <a:rPr lang="en-GB" dirty="0">
                <a:solidFill>
                  <a:schemeClr val="accent4"/>
                </a:solidFill>
              </a:rPr>
              <a:t>For correlational studies show BOTH</a:t>
            </a:r>
          </a:p>
          <a:p>
            <a:pPr marL="0" indent="0">
              <a:buNone/>
            </a:pPr>
            <a:r>
              <a:rPr lang="en-GB" dirty="0">
                <a:solidFill>
                  <a:schemeClr val="bg1"/>
                </a:solidFill>
              </a:rPr>
              <a:t>	The distribution of scores on each measure</a:t>
            </a:r>
          </a:p>
          <a:p>
            <a:pPr marL="0" indent="0">
              <a:buNone/>
            </a:pPr>
            <a:r>
              <a:rPr lang="en-GB" dirty="0">
                <a:solidFill>
                  <a:schemeClr val="bg1"/>
                </a:solidFill>
              </a:rPr>
              <a:t>	The scatterplot of the relationship between the measures. </a:t>
            </a:r>
          </a:p>
          <a:p>
            <a:pPr marL="0" indent="0">
              <a:buNone/>
            </a:pPr>
            <a:endParaRPr lang="en-GB" dirty="0">
              <a:solidFill>
                <a:schemeClr val="bg1"/>
              </a:solidFill>
            </a:endParaRPr>
          </a:p>
          <a:p>
            <a:pPr marL="0" indent="0">
              <a:buNone/>
            </a:pPr>
            <a:r>
              <a:rPr lang="en-GB" dirty="0">
                <a:solidFill>
                  <a:schemeClr val="bg1"/>
                </a:solidFill>
              </a:rPr>
              <a:t>Do this for </a:t>
            </a:r>
            <a:r>
              <a:rPr lang="en-GB" u="sng" dirty="0">
                <a:solidFill>
                  <a:schemeClr val="accent4"/>
                </a:solidFill>
              </a:rPr>
              <a:t>each analysis you want to report</a:t>
            </a:r>
            <a:r>
              <a:rPr lang="en-GB" dirty="0">
                <a:solidFill>
                  <a:schemeClr val="accent4"/>
                </a:solidFill>
              </a:rPr>
              <a:t>. </a:t>
            </a:r>
          </a:p>
        </p:txBody>
      </p:sp>
    </p:spTree>
    <p:extLst>
      <p:ext uri="{BB962C8B-B14F-4D97-AF65-F5344CB8AC3E}">
        <p14:creationId xmlns:p14="http://schemas.microsoft.com/office/powerpoint/2010/main" val="119057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77EA6-6139-A47F-43EC-ECB71BE1D3A4}"/>
              </a:ext>
            </a:extLst>
          </p:cNvPr>
          <p:cNvPicPr>
            <a:picLocks noChangeAspect="1"/>
          </p:cNvPicPr>
          <p:nvPr/>
        </p:nvPicPr>
        <p:blipFill>
          <a:blip r:embed="rId2"/>
          <a:stretch>
            <a:fillRect/>
          </a:stretch>
        </p:blipFill>
        <p:spPr>
          <a:xfrm>
            <a:off x="796636" y="3620943"/>
            <a:ext cx="7003473" cy="3237057"/>
          </a:xfrm>
          <a:prstGeom prst="rect">
            <a:avLst/>
          </a:prstGeom>
        </p:spPr>
      </p:pic>
      <p:sp>
        <p:nvSpPr>
          <p:cNvPr id="4" name="Title 3">
            <a:extLst>
              <a:ext uri="{FF2B5EF4-FFF2-40B4-BE49-F238E27FC236}">
                <a16:creationId xmlns:a16="http://schemas.microsoft.com/office/drawing/2014/main" id="{0D59350E-58D2-FA9A-4884-41A8026B8A6F}"/>
              </a:ext>
            </a:extLst>
          </p:cNvPr>
          <p:cNvSpPr>
            <a:spLocks noGrp="1"/>
          </p:cNvSpPr>
          <p:nvPr>
            <p:ph type="title"/>
          </p:nvPr>
        </p:nvSpPr>
        <p:spPr/>
        <p:txBody>
          <a:bodyPr/>
          <a:lstStyle/>
          <a:p>
            <a:r>
              <a:rPr lang="en-GB" dirty="0"/>
              <a:t>Non-Parametric vs Parametric tests</a:t>
            </a:r>
          </a:p>
        </p:txBody>
      </p:sp>
      <p:sp>
        <p:nvSpPr>
          <p:cNvPr id="7" name="TextBox 6">
            <a:extLst>
              <a:ext uri="{FF2B5EF4-FFF2-40B4-BE49-F238E27FC236}">
                <a16:creationId xmlns:a16="http://schemas.microsoft.com/office/drawing/2014/main" id="{3A7EB841-15D8-AB08-7A27-89886C271CFD}"/>
              </a:ext>
            </a:extLst>
          </p:cNvPr>
          <p:cNvSpPr txBox="1"/>
          <p:nvPr/>
        </p:nvSpPr>
        <p:spPr>
          <a:xfrm>
            <a:off x="1690254" y="4988496"/>
            <a:ext cx="4405746" cy="1569660"/>
          </a:xfrm>
          <a:prstGeom prst="rect">
            <a:avLst/>
          </a:prstGeom>
          <a:noFill/>
        </p:spPr>
        <p:txBody>
          <a:bodyPr wrap="square" rtlCol="0">
            <a:spAutoFit/>
          </a:bodyPr>
          <a:lstStyle/>
          <a:p>
            <a:r>
              <a:rPr lang="en-GB" sz="1600" dirty="0"/>
              <a:t>		TTHH</a:t>
            </a:r>
          </a:p>
          <a:p>
            <a:r>
              <a:rPr lang="en-GB" sz="1600" dirty="0"/>
              <a:t>		THTH</a:t>
            </a:r>
          </a:p>
          <a:p>
            <a:r>
              <a:rPr lang="en-GB" sz="1600" dirty="0"/>
              <a:t>	THHH	THHT	HTTT</a:t>
            </a:r>
          </a:p>
          <a:p>
            <a:r>
              <a:rPr lang="en-GB" sz="1600" dirty="0"/>
              <a:t>	HTHH	HTTH	THTT</a:t>
            </a:r>
          </a:p>
          <a:p>
            <a:r>
              <a:rPr lang="en-GB" sz="1600" dirty="0"/>
              <a:t>	HHTH	HTHT	TTHT</a:t>
            </a:r>
          </a:p>
          <a:p>
            <a:r>
              <a:rPr lang="en-GB" sz="1600" dirty="0"/>
              <a:t>HHHH	HHHT	HHTT	TTHH	TTTT</a:t>
            </a:r>
          </a:p>
        </p:txBody>
      </p:sp>
      <p:sp>
        <p:nvSpPr>
          <p:cNvPr id="8" name="TextBox 7">
            <a:extLst>
              <a:ext uri="{FF2B5EF4-FFF2-40B4-BE49-F238E27FC236}">
                <a16:creationId xmlns:a16="http://schemas.microsoft.com/office/drawing/2014/main" id="{C4B69E0D-2A10-8301-CC58-4D65CC1F768B}"/>
              </a:ext>
            </a:extLst>
          </p:cNvPr>
          <p:cNvSpPr txBox="1"/>
          <p:nvPr/>
        </p:nvSpPr>
        <p:spPr>
          <a:xfrm>
            <a:off x="796636" y="1424709"/>
            <a:ext cx="10273146" cy="2585323"/>
          </a:xfrm>
          <a:prstGeom prst="rect">
            <a:avLst/>
          </a:prstGeom>
          <a:noFill/>
        </p:spPr>
        <p:txBody>
          <a:bodyPr wrap="square" rtlCol="0">
            <a:spAutoFit/>
          </a:bodyPr>
          <a:lstStyle/>
          <a:p>
            <a:r>
              <a:rPr lang="en-GB" sz="2000" dirty="0"/>
              <a:t>Statistical Tests that make no assumptions about the distribution of likely scores are called </a:t>
            </a:r>
            <a:r>
              <a:rPr lang="en-GB" sz="2800" b="1" dirty="0"/>
              <a:t>Non-parametric.</a:t>
            </a:r>
            <a:endParaRPr lang="en-GB" sz="2000" b="1" dirty="0"/>
          </a:p>
          <a:p>
            <a:endParaRPr lang="en-GB" sz="2000" dirty="0"/>
          </a:p>
          <a:p>
            <a:r>
              <a:rPr lang="en-GB" sz="2000" dirty="0"/>
              <a:t>Other (more powerful) statistical tests rest upon assumptions about the underlying distribution of scores. These distributions (like the bell curve) can be described by mathematical parameters, and so these are called </a:t>
            </a:r>
            <a:r>
              <a:rPr lang="en-GB" sz="2800" b="1" dirty="0"/>
              <a:t>Parametric tests</a:t>
            </a:r>
            <a:r>
              <a:rPr lang="en-GB" sz="2000" dirty="0"/>
              <a:t>. </a:t>
            </a:r>
          </a:p>
          <a:p>
            <a:r>
              <a:rPr lang="en-GB" dirty="0"/>
              <a:t> </a:t>
            </a:r>
          </a:p>
        </p:txBody>
      </p:sp>
      <p:sp>
        <p:nvSpPr>
          <p:cNvPr id="9" name="TextBox 8">
            <a:extLst>
              <a:ext uri="{FF2B5EF4-FFF2-40B4-BE49-F238E27FC236}">
                <a16:creationId xmlns:a16="http://schemas.microsoft.com/office/drawing/2014/main" id="{4B603700-6F2A-FDFA-4314-1919097FB5FB}"/>
              </a:ext>
            </a:extLst>
          </p:cNvPr>
          <p:cNvSpPr txBox="1"/>
          <p:nvPr/>
        </p:nvSpPr>
        <p:spPr>
          <a:xfrm>
            <a:off x="8174182" y="4045527"/>
            <a:ext cx="3380509" cy="1477328"/>
          </a:xfrm>
          <a:prstGeom prst="rect">
            <a:avLst/>
          </a:prstGeom>
          <a:noFill/>
        </p:spPr>
        <p:txBody>
          <a:bodyPr wrap="square" rtlCol="0">
            <a:spAutoFit/>
          </a:bodyPr>
          <a:lstStyle/>
          <a:p>
            <a:r>
              <a:rPr lang="en-GB" dirty="0"/>
              <a:t>The larger the sample size, so the closer the distribution of coin-flips resembles a normal distribution (bell-curve). This is called Central Limit Theorem. </a:t>
            </a:r>
          </a:p>
        </p:txBody>
      </p:sp>
    </p:spTree>
    <p:extLst>
      <p:ext uri="{BB962C8B-B14F-4D97-AF65-F5344CB8AC3E}">
        <p14:creationId xmlns:p14="http://schemas.microsoft.com/office/powerpoint/2010/main" val="3141872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Do this for each analysis you want to report</a:t>
            </a:r>
            <a:r>
              <a:rPr lang="en-GB" dirty="0">
                <a:solidFill>
                  <a:schemeClr val="bg1"/>
                </a:solidFill>
              </a:rPr>
              <a:t>. </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bg1"/>
                </a:solidFill>
              </a:rPr>
              <a:t>It may be that you have data that will allow you to do more than one analysis. </a:t>
            </a:r>
          </a:p>
          <a:p>
            <a:pPr marL="0" indent="0">
              <a:buNone/>
            </a:pPr>
            <a:endParaRPr lang="en-GB" dirty="0">
              <a:solidFill>
                <a:schemeClr val="bg1"/>
              </a:solidFill>
            </a:endParaRPr>
          </a:p>
          <a:p>
            <a:pPr marL="0" indent="0">
              <a:buNone/>
            </a:pPr>
            <a:r>
              <a:rPr lang="en-GB" dirty="0">
                <a:solidFill>
                  <a:schemeClr val="bg1"/>
                </a:solidFill>
              </a:rPr>
              <a:t>E.g. 	Imagine you had a quasi-experimental design comparing Men vs 	Women on alcohol consumption over 2 days. </a:t>
            </a:r>
          </a:p>
          <a:p>
            <a:pPr marL="0" indent="0">
              <a:buNone/>
            </a:pPr>
            <a:endParaRPr lang="en-GB" dirty="0">
              <a:solidFill>
                <a:schemeClr val="bg1"/>
              </a:solidFill>
            </a:endParaRPr>
          </a:p>
          <a:p>
            <a:pPr marL="0" indent="0">
              <a:buNone/>
            </a:pPr>
            <a:r>
              <a:rPr lang="en-GB" dirty="0">
                <a:solidFill>
                  <a:schemeClr val="bg1"/>
                </a:solidFill>
              </a:rPr>
              <a:t>	You could do a Mann-Whitney test to compare the Men vs Women on 	average alcohol consumption. </a:t>
            </a:r>
          </a:p>
          <a:p>
            <a:pPr marL="0" indent="0">
              <a:buNone/>
            </a:pPr>
            <a:endParaRPr lang="en-GB" dirty="0">
              <a:solidFill>
                <a:schemeClr val="bg1"/>
              </a:solidFill>
            </a:endParaRPr>
          </a:p>
          <a:p>
            <a:pPr marL="0" indent="0">
              <a:buNone/>
            </a:pPr>
            <a:r>
              <a:rPr lang="en-GB" u="sng" dirty="0">
                <a:solidFill>
                  <a:schemeClr val="bg1"/>
                </a:solidFill>
              </a:rPr>
              <a:t>But you could also look at the correlation of alcohol consumption for Day 1 with Day 2. This would tell you if your measure of alcohol consumption is reliable</a:t>
            </a:r>
            <a:r>
              <a:rPr lang="en-GB" dirty="0">
                <a:solidFill>
                  <a:schemeClr val="bg1"/>
                </a:solidFill>
              </a:rPr>
              <a:t>.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27490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Why do this? </a:t>
            </a:r>
            <a:r>
              <a:rPr lang="en-GB" dirty="0">
                <a:solidFill>
                  <a:schemeClr val="bg1"/>
                </a:solidFill>
              </a:rPr>
              <a:t> </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If you find no difference between groups), then it could be:</a:t>
            </a:r>
          </a:p>
          <a:p>
            <a:pPr marL="0" indent="0">
              <a:buNone/>
            </a:pPr>
            <a:endParaRPr lang="en-GB" dirty="0">
              <a:solidFill>
                <a:schemeClr val="bg1"/>
              </a:solidFill>
            </a:endParaRPr>
          </a:p>
          <a:p>
            <a:pPr marL="514350" indent="-514350">
              <a:buAutoNum type="arabicParenR"/>
            </a:pPr>
            <a:r>
              <a:rPr lang="en-GB" dirty="0">
                <a:solidFill>
                  <a:schemeClr val="bg1"/>
                </a:solidFill>
              </a:rPr>
              <a:t>That there is no difference to observe.</a:t>
            </a:r>
          </a:p>
          <a:p>
            <a:pPr marL="514350" indent="-514350">
              <a:buAutoNum type="arabicParenR"/>
            </a:pPr>
            <a:r>
              <a:rPr lang="en-GB" dirty="0">
                <a:solidFill>
                  <a:schemeClr val="bg1"/>
                </a:solidFill>
              </a:rPr>
              <a:t>Your measure(s) are not reliable (and so not valid). </a:t>
            </a:r>
          </a:p>
          <a:p>
            <a:pPr marL="0" indent="0">
              <a:buNone/>
            </a:pPr>
            <a:endParaRPr lang="en-GB" dirty="0">
              <a:solidFill>
                <a:schemeClr val="bg1"/>
              </a:solidFill>
            </a:endParaRPr>
          </a:p>
          <a:p>
            <a:pPr marL="0" indent="0">
              <a:buNone/>
            </a:pPr>
            <a:r>
              <a:rPr lang="en-GB" dirty="0">
                <a:solidFill>
                  <a:schemeClr val="bg1"/>
                </a:solidFill>
              </a:rPr>
              <a:t>Examining whether your measure(s) are reliable (e.g. by correlating Day 1 with Day 2) provides evidence as to whether the second account is plausible.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117742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bg1"/>
                </a:solidFill>
              </a:rPr>
              <a:t>Exactly the same applies to correlational designs</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e.g. if you correlate a personality trait (e.g. extraversion) with a behaviour (e.g. alcohol intake) you could fail to find a reliable association because</a:t>
            </a:r>
          </a:p>
          <a:p>
            <a:pPr marL="0" indent="0">
              <a:buNone/>
            </a:pPr>
            <a:endParaRPr lang="en-GB" dirty="0">
              <a:solidFill>
                <a:schemeClr val="bg1"/>
              </a:solidFill>
            </a:endParaRPr>
          </a:p>
          <a:p>
            <a:pPr marL="514350" indent="-514350">
              <a:buAutoNum type="arabicParenR"/>
            </a:pPr>
            <a:r>
              <a:rPr lang="en-GB" dirty="0">
                <a:solidFill>
                  <a:schemeClr val="bg1"/>
                </a:solidFill>
              </a:rPr>
              <a:t>That there is no difference to observe.</a:t>
            </a:r>
          </a:p>
          <a:p>
            <a:pPr marL="514350" indent="-514350">
              <a:buAutoNum type="arabicParenR"/>
            </a:pPr>
            <a:r>
              <a:rPr lang="en-GB" dirty="0">
                <a:solidFill>
                  <a:schemeClr val="bg1"/>
                </a:solidFill>
              </a:rPr>
              <a:t>Your behavioural measure is not reliable (and so not valid). </a:t>
            </a:r>
          </a:p>
          <a:p>
            <a:pPr marL="0" indent="0">
              <a:buNone/>
            </a:pPr>
            <a:endParaRPr lang="en-GB" dirty="0">
              <a:solidFill>
                <a:schemeClr val="bg1"/>
              </a:solidFill>
            </a:endParaRPr>
          </a:p>
          <a:p>
            <a:pPr marL="0" indent="0">
              <a:buNone/>
            </a:pPr>
            <a:r>
              <a:rPr lang="en-GB" dirty="0">
                <a:solidFill>
                  <a:schemeClr val="bg1"/>
                </a:solidFill>
              </a:rPr>
              <a:t>Examining whether your measure(s) are reliable (e.g. by correlating Day 1 with Day 2) provides evidence as to whether the second account is plausible.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440002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What other analyses might you want to do? </a:t>
            </a:r>
          </a:p>
        </p:txBody>
      </p:sp>
      <p:sp>
        <p:nvSpPr>
          <p:cNvPr id="4" name="Content Placeholder 3"/>
          <p:cNvSpPr>
            <a:spLocks noGrp="1"/>
          </p:cNvSpPr>
          <p:nvPr>
            <p:ph idx="1"/>
          </p:nvPr>
        </p:nvSpPr>
        <p:spPr/>
        <p:txBody>
          <a:bodyPr>
            <a:normAutofit fontScale="92500" lnSpcReduction="10000"/>
          </a:bodyPr>
          <a:lstStyle/>
          <a:p>
            <a:pPr marL="0" indent="0">
              <a:buNone/>
            </a:pPr>
            <a:r>
              <a:rPr lang="en-GB" dirty="0">
                <a:solidFill>
                  <a:schemeClr val="bg1"/>
                </a:solidFill>
              </a:rPr>
              <a:t>This is up to you, but you will have tested different participants, using different experimenters. </a:t>
            </a:r>
          </a:p>
          <a:p>
            <a:pPr marL="0" indent="0">
              <a:buNone/>
            </a:pPr>
            <a:endParaRPr lang="en-GB" dirty="0">
              <a:solidFill>
                <a:schemeClr val="bg1"/>
              </a:solidFill>
            </a:endParaRPr>
          </a:p>
          <a:p>
            <a:pPr marL="0" indent="0">
              <a:buNone/>
            </a:pPr>
            <a:r>
              <a:rPr lang="en-GB" dirty="0">
                <a:solidFill>
                  <a:schemeClr val="bg1"/>
                </a:solidFill>
              </a:rPr>
              <a:t>So, you </a:t>
            </a:r>
            <a:r>
              <a:rPr lang="en-GB" i="1" dirty="0">
                <a:solidFill>
                  <a:schemeClr val="bg1"/>
                </a:solidFill>
              </a:rPr>
              <a:t>might want to see if there are the same outcomes from different kinds of participants (e.g. psychology students vs others)</a:t>
            </a:r>
          </a:p>
          <a:p>
            <a:pPr marL="0" indent="0">
              <a:buNone/>
            </a:pPr>
            <a:endParaRPr lang="en-GB" i="1" dirty="0">
              <a:solidFill>
                <a:schemeClr val="bg1"/>
              </a:solidFill>
            </a:endParaRPr>
          </a:p>
          <a:p>
            <a:pPr marL="0" indent="0">
              <a:buNone/>
            </a:pPr>
            <a:r>
              <a:rPr lang="en-GB" i="1" dirty="0">
                <a:solidFill>
                  <a:schemeClr val="bg1"/>
                </a:solidFill>
              </a:rPr>
              <a:t>Or you might want to see if the different experimenters obtained the same general pattern of results. </a:t>
            </a:r>
          </a:p>
          <a:p>
            <a:pPr marL="0" indent="0">
              <a:buNone/>
            </a:pPr>
            <a:endParaRPr lang="en-GB" i="1" dirty="0">
              <a:solidFill>
                <a:schemeClr val="bg1"/>
              </a:solidFill>
            </a:endParaRPr>
          </a:p>
          <a:p>
            <a:pPr marL="0" indent="0">
              <a:buNone/>
            </a:pPr>
            <a:r>
              <a:rPr lang="en-GB" i="1" dirty="0">
                <a:solidFill>
                  <a:schemeClr val="accent4"/>
                </a:solidFill>
              </a:rPr>
              <a:t>Whether you choose to run this kind of analysis relates to the issues you raise in your Discussion. </a:t>
            </a:r>
            <a:endParaRPr lang="en-GB" dirty="0">
              <a:solidFill>
                <a:schemeClr val="accent4"/>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843770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3: The outcome of the statistical test. </a:t>
            </a:r>
          </a:p>
        </p:txBody>
      </p:sp>
      <p:sp>
        <p:nvSpPr>
          <p:cNvPr id="4" name="Content Placeholder 3"/>
          <p:cNvSpPr>
            <a:spLocks noGrp="1"/>
          </p:cNvSpPr>
          <p:nvPr>
            <p:ph idx="1"/>
          </p:nvPr>
        </p:nvSpPr>
        <p:spPr/>
        <p:txBody>
          <a:bodyPr>
            <a:normAutofit fontScale="92500" lnSpcReduction="20000"/>
          </a:bodyPr>
          <a:lstStyle/>
          <a:p>
            <a:pPr marL="0" indent="0">
              <a:buNone/>
            </a:pPr>
            <a:r>
              <a:rPr lang="en-GB" dirty="0">
                <a:solidFill>
                  <a:schemeClr val="bg1"/>
                </a:solidFill>
              </a:rPr>
              <a:t>For each analysis, you need to report 3 things.</a:t>
            </a:r>
          </a:p>
          <a:p>
            <a:pPr marL="514350" indent="-514350">
              <a:buAutoNum type="arabicParenR"/>
            </a:pPr>
            <a:r>
              <a:rPr lang="en-GB" dirty="0">
                <a:solidFill>
                  <a:schemeClr val="bg1"/>
                </a:solidFill>
              </a:rPr>
              <a:t>The sample size used in the analysis.</a:t>
            </a:r>
          </a:p>
          <a:p>
            <a:pPr lvl="1"/>
            <a:r>
              <a:rPr lang="en-GB" dirty="0">
                <a:solidFill>
                  <a:schemeClr val="bg1"/>
                </a:solidFill>
              </a:rPr>
              <a:t>n = ? </a:t>
            </a:r>
          </a:p>
          <a:p>
            <a:pPr marL="514350" indent="-514350">
              <a:buAutoNum type="arabicParenR"/>
            </a:pPr>
            <a:r>
              <a:rPr lang="en-GB" dirty="0">
                <a:solidFill>
                  <a:schemeClr val="bg1"/>
                </a:solidFill>
              </a:rPr>
              <a:t>The name of the test and the and value generated: </a:t>
            </a:r>
          </a:p>
          <a:p>
            <a:pPr lvl="1"/>
            <a:r>
              <a:rPr lang="en-GB" i="1" dirty="0">
                <a:solidFill>
                  <a:schemeClr val="bg1"/>
                </a:solidFill>
              </a:rPr>
              <a:t>Within-participant difference: The sign test (</a:t>
            </a:r>
            <a:r>
              <a:rPr lang="en-GB" i="1" dirty="0">
                <a:solidFill>
                  <a:schemeClr val="accent4"/>
                </a:solidFill>
              </a:rPr>
              <a:t>s =</a:t>
            </a:r>
            <a:r>
              <a:rPr lang="en-GB" i="1" dirty="0">
                <a:solidFill>
                  <a:schemeClr val="bg1"/>
                </a:solidFill>
              </a:rPr>
              <a:t>)</a:t>
            </a:r>
          </a:p>
          <a:p>
            <a:pPr lvl="1"/>
            <a:r>
              <a:rPr lang="en-GB" i="1" dirty="0">
                <a:solidFill>
                  <a:schemeClr val="bg1"/>
                </a:solidFill>
              </a:rPr>
              <a:t>Between-participant difference: The Mann-Whitney (</a:t>
            </a:r>
            <a:r>
              <a:rPr lang="en-GB" i="1" dirty="0">
                <a:solidFill>
                  <a:schemeClr val="accent4"/>
                </a:solidFill>
              </a:rPr>
              <a:t>U=</a:t>
            </a:r>
            <a:r>
              <a:rPr lang="en-GB" i="1" dirty="0">
                <a:solidFill>
                  <a:schemeClr val="bg1"/>
                </a:solidFill>
              </a:rPr>
              <a:t>)</a:t>
            </a:r>
          </a:p>
          <a:p>
            <a:pPr lvl="1"/>
            <a:r>
              <a:rPr lang="en-GB" i="1" dirty="0">
                <a:solidFill>
                  <a:schemeClr val="bg1"/>
                </a:solidFill>
              </a:rPr>
              <a:t>Correlation: The Pearson correlation coefficient (</a:t>
            </a:r>
            <a:r>
              <a:rPr lang="en-GB" i="1" dirty="0">
                <a:solidFill>
                  <a:schemeClr val="accent4"/>
                </a:solidFill>
              </a:rPr>
              <a:t>r =</a:t>
            </a:r>
            <a:r>
              <a:rPr lang="en-GB" i="1" dirty="0">
                <a:solidFill>
                  <a:schemeClr val="bg1"/>
                </a:solidFill>
              </a:rPr>
              <a:t>) </a:t>
            </a:r>
          </a:p>
          <a:p>
            <a:pPr marL="514350" indent="-514350">
              <a:buAutoNum type="arabicParenR"/>
            </a:pPr>
            <a:endParaRPr lang="en-GB" dirty="0">
              <a:solidFill>
                <a:schemeClr val="bg1"/>
              </a:solidFill>
            </a:endParaRPr>
          </a:p>
          <a:p>
            <a:pPr marL="514350" indent="-514350">
              <a:buAutoNum type="arabicParenR"/>
            </a:pPr>
            <a:r>
              <a:rPr lang="en-GB" dirty="0">
                <a:solidFill>
                  <a:schemeClr val="bg1"/>
                </a:solidFill>
              </a:rPr>
              <a:t>The significance of the result (i.e. how likely it occurred by chance). Either as</a:t>
            </a:r>
          </a:p>
          <a:p>
            <a:pPr lvl="1"/>
            <a:r>
              <a:rPr lang="en-GB" dirty="0">
                <a:solidFill>
                  <a:schemeClr val="bg1"/>
                </a:solidFill>
              </a:rPr>
              <a:t>Exact value, e.g. p = .032</a:t>
            </a:r>
          </a:p>
          <a:p>
            <a:pPr lvl="1"/>
            <a:r>
              <a:rPr lang="en-GB" dirty="0">
                <a:solidFill>
                  <a:schemeClr val="bg1"/>
                </a:solidFill>
              </a:rPr>
              <a:t>Less than 5%, e.g. p &lt; .05. </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014371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Discussion</a:t>
            </a:r>
          </a:p>
        </p:txBody>
      </p:sp>
      <p:sp>
        <p:nvSpPr>
          <p:cNvPr id="3" name="Content Placeholder 2"/>
          <p:cNvSpPr>
            <a:spLocks noGrp="1"/>
          </p:cNvSpPr>
          <p:nvPr>
            <p:ph idx="1"/>
          </p:nvPr>
        </p:nvSpPr>
        <p:spPr/>
        <p:txBody>
          <a:bodyPr/>
          <a:lstStyle/>
          <a:p>
            <a:pPr marL="0" indent="0">
              <a:buNone/>
            </a:pPr>
            <a:r>
              <a:rPr lang="en-GB" dirty="0"/>
              <a:t>This has 3 key elements</a:t>
            </a:r>
          </a:p>
          <a:p>
            <a:pPr marL="0" indent="0">
              <a:buNone/>
            </a:pPr>
            <a:endParaRPr lang="en-GB" dirty="0"/>
          </a:p>
          <a:p>
            <a:pPr marL="0" indent="0">
              <a:buNone/>
            </a:pPr>
            <a:r>
              <a:rPr lang="en-GB" dirty="0"/>
              <a:t>1: A summary of the main finding(s).</a:t>
            </a:r>
          </a:p>
          <a:p>
            <a:pPr marL="0" indent="0">
              <a:buNone/>
            </a:pPr>
            <a:endParaRPr lang="en-GB" dirty="0"/>
          </a:p>
          <a:p>
            <a:pPr marL="0" indent="0">
              <a:buNone/>
            </a:pPr>
            <a:r>
              <a:rPr lang="en-GB" dirty="0"/>
              <a:t>2: A section linking your findings to the prior literature. </a:t>
            </a:r>
          </a:p>
          <a:p>
            <a:pPr marL="0" indent="0">
              <a:buNone/>
            </a:pPr>
            <a:endParaRPr lang="en-GB" dirty="0"/>
          </a:p>
          <a:p>
            <a:pPr marL="0" indent="0">
              <a:buNone/>
            </a:pPr>
            <a:r>
              <a:rPr lang="en-GB" dirty="0"/>
              <a:t>3: A “what follows?” section</a:t>
            </a:r>
          </a:p>
        </p:txBody>
      </p:sp>
    </p:spTree>
    <p:extLst>
      <p:ext uri="{BB962C8B-B14F-4D97-AF65-F5344CB8AC3E}">
        <p14:creationId xmlns:p14="http://schemas.microsoft.com/office/powerpoint/2010/main" val="3021537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fontScale="85000" lnSpcReduction="10000"/>
          </a:bodyPr>
          <a:lstStyle/>
          <a:p>
            <a:pPr marL="0" indent="0">
              <a:buNone/>
            </a:pPr>
            <a:r>
              <a:rPr lang="en-GB" dirty="0">
                <a:solidFill>
                  <a:schemeClr val="bg1"/>
                </a:solidFill>
              </a:rPr>
              <a:t>1: Summarise the findings of all your analyses in English, </a:t>
            </a:r>
            <a:r>
              <a:rPr lang="en-GB" u="sng" dirty="0">
                <a:solidFill>
                  <a:schemeClr val="bg1"/>
                </a:solidFill>
              </a:rPr>
              <a:t>without re-quoting the statistics</a:t>
            </a:r>
            <a:r>
              <a:rPr lang="en-GB" dirty="0">
                <a:solidFill>
                  <a:schemeClr val="bg1"/>
                </a:solidFill>
              </a:rPr>
              <a:t>. Make sure you accurately describe what you measured, and found. </a:t>
            </a:r>
          </a:p>
          <a:p>
            <a:pPr marL="0" indent="0">
              <a:buNone/>
            </a:pPr>
            <a:endParaRPr lang="en-GB" dirty="0">
              <a:solidFill>
                <a:schemeClr val="bg1"/>
              </a:solidFill>
            </a:endParaRPr>
          </a:p>
          <a:p>
            <a:pPr marL="0" indent="0">
              <a:buNone/>
            </a:pPr>
            <a:r>
              <a:rPr lang="en-GB" dirty="0">
                <a:solidFill>
                  <a:schemeClr val="bg1"/>
                </a:solidFill>
              </a:rPr>
              <a:t>	e.g. 	Our study found that those who exercised more reported a 		higher level of consumption of healthy foods. </a:t>
            </a:r>
          </a:p>
          <a:p>
            <a:pPr marL="0" indent="0">
              <a:buNone/>
            </a:pPr>
            <a:endParaRPr lang="en-GB" dirty="0">
              <a:solidFill>
                <a:schemeClr val="bg1"/>
              </a:solidFill>
            </a:endParaRPr>
          </a:p>
          <a:p>
            <a:pPr marL="0" indent="0">
              <a:buNone/>
            </a:pPr>
            <a:r>
              <a:rPr lang="en-GB" dirty="0">
                <a:solidFill>
                  <a:schemeClr val="bg1"/>
                </a:solidFill>
              </a:rPr>
              <a:t>Notice here that I was careful to describe what was measured: </a:t>
            </a:r>
          </a:p>
          <a:p>
            <a:pPr marL="0" indent="0">
              <a:buNone/>
            </a:pPr>
            <a:r>
              <a:rPr lang="en-GB" i="1" dirty="0">
                <a:solidFill>
                  <a:schemeClr val="bg1"/>
                </a:solidFill>
              </a:rPr>
              <a:t>	i.e. </a:t>
            </a:r>
            <a:r>
              <a:rPr lang="en-GB" i="1" dirty="0">
                <a:solidFill>
                  <a:schemeClr val="accent4"/>
                </a:solidFill>
              </a:rPr>
              <a:t>reported</a:t>
            </a:r>
            <a:r>
              <a:rPr lang="en-GB" dirty="0">
                <a:solidFill>
                  <a:schemeClr val="bg1"/>
                </a:solidFill>
              </a:rPr>
              <a:t> consumption of healthy foods. (not actual consumption)</a:t>
            </a:r>
          </a:p>
          <a:p>
            <a:pPr marL="0" indent="0">
              <a:buNone/>
            </a:pPr>
            <a:endParaRPr lang="en-GB" dirty="0">
              <a:solidFill>
                <a:schemeClr val="bg1"/>
              </a:solidFill>
            </a:endParaRPr>
          </a:p>
          <a:p>
            <a:pPr marL="0" indent="0">
              <a:buNone/>
            </a:pPr>
            <a:r>
              <a:rPr lang="en-GB" dirty="0">
                <a:solidFill>
                  <a:schemeClr val="bg1"/>
                </a:solidFill>
              </a:rPr>
              <a:t>And I described the direction of the difference.</a:t>
            </a:r>
          </a:p>
          <a:p>
            <a:pPr marL="0" indent="0">
              <a:buNone/>
            </a:pPr>
            <a:r>
              <a:rPr lang="en-GB" dirty="0">
                <a:solidFill>
                  <a:schemeClr val="bg1"/>
                </a:solidFill>
              </a:rPr>
              <a:t>	i.e. </a:t>
            </a:r>
            <a:r>
              <a:rPr lang="en-GB" dirty="0">
                <a:solidFill>
                  <a:schemeClr val="accent4"/>
                </a:solidFill>
              </a:rPr>
              <a:t>higher </a:t>
            </a:r>
            <a:r>
              <a:rPr lang="en-GB" dirty="0">
                <a:solidFill>
                  <a:schemeClr val="bg1"/>
                </a:solidFill>
              </a:rPr>
              <a:t>consumption (not a different consumption)</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78800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1: Summarise the findings of all your analyses in English, </a:t>
            </a:r>
            <a:r>
              <a:rPr lang="en-GB" u="sng" dirty="0">
                <a:solidFill>
                  <a:schemeClr val="bg1"/>
                </a:solidFill>
              </a:rPr>
              <a:t>without re-quoting the statistics</a:t>
            </a:r>
            <a:r>
              <a:rPr lang="en-GB" dirty="0">
                <a:solidFill>
                  <a:schemeClr val="bg1"/>
                </a:solidFill>
              </a:rPr>
              <a:t>. </a:t>
            </a:r>
          </a:p>
          <a:p>
            <a:pPr marL="0" indent="0">
              <a:buNone/>
            </a:pPr>
            <a:endParaRPr lang="en-GB" dirty="0">
              <a:solidFill>
                <a:schemeClr val="bg1"/>
              </a:solidFill>
            </a:endParaRPr>
          </a:p>
          <a:p>
            <a:pPr marL="0" indent="0">
              <a:buNone/>
            </a:pPr>
            <a:r>
              <a:rPr lang="en-GB" dirty="0">
                <a:solidFill>
                  <a:schemeClr val="bg1"/>
                </a:solidFill>
              </a:rPr>
              <a:t>	e.g. 	Our study found that those who exercised more reported a 		higher level of consumption of healthy foods. </a:t>
            </a:r>
          </a:p>
          <a:p>
            <a:pPr marL="0" indent="0">
              <a:buNone/>
            </a:pPr>
            <a:endParaRPr lang="en-GB" dirty="0">
              <a:solidFill>
                <a:schemeClr val="bg1"/>
              </a:solidFill>
            </a:endParaRPr>
          </a:p>
          <a:p>
            <a:pPr marL="0" indent="0">
              <a:buNone/>
            </a:pPr>
            <a:r>
              <a:rPr lang="en-GB" dirty="0">
                <a:solidFill>
                  <a:schemeClr val="bg1"/>
                </a:solidFill>
              </a:rPr>
              <a:t>2: Link your findings to the prior literature. </a:t>
            </a:r>
          </a:p>
          <a:p>
            <a:pPr marL="0" indent="0">
              <a:buNone/>
            </a:pPr>
            <a:r>
              <a:rPr lang="en-GB" dirty="0">
                <a:solidFill>
                  <a:schemeClr val="bg1"/>
                </a:solidFill>
              </a:rPr>
              <a:t>	e.g. did you find the same as different studies? </a:t>
            </a:r>
          </a:p>
          <a:p>
            <a:pPr marL="0" indent="0">
              <a:buNone/>
            </a:pPr>
            <a:r>
              <a:rPr lang="en-GB" dirty="0">
                <a:solidFill>
                  <a:schemeClr val="bg1"/>
                </a:solidFill>
              </a:rPr>
              <a:t>	Which studies did you support / not support? </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188245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Discussion. </a:t>
            </a: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3: What follows?</a:t>
            </a:r>
          </a:p>
          <a:p>
            <a:r>
              <a:rPr lang="en-GB" dirty="0">
                <a:solidFill>
                  <a:schemeClr val="bg1"/>
                </a:solidFill>
              </a:rPr>
              <a:t>Critically evaluate your study? </a:t>
            </a:r>
          </a:p>
          <a:p>
            <a:pPr marL="0" indent="0">
              <a:buNone/>
            </a:pPr>
            <a:r>
              <a:rPr lang="en-GB" dirty="0">
                <a:solidFill>
                  <a:schemeClr val="bg1"/>
                </a:solidFill>
              </a:rPr>
              <a:t>	What could be improved  /done differently?</a:t>
            </a:r>
          </a:p>
          <a:p>
            <a:pPr marL="0" indent="0">
              <a:buNone/>
            </a:pPr>
            <a:r>
              <a:rPr lang="en-GB" dirty="0">
                <a:solidFill>
                  <a:schemeClr val="bg1"/>
                </a:solidFill>
              </a:rPr>
              <a:t>	What could explain why you didn’t get the results expected?</a:t>
            </a:r>
          </a:p>
          <a:p>
            <a:pPr marL="0" indent="0">
              <a:buNone/>
            </a:pPr>
            <a:endParaRPr lang="en-GB" dirty="0">
              <a:solidFill>
                <a:schemeClr val="bg1"/>
              </a:solidFill>
            </a:endParaRPr>
          </a:p>
          <a:p>
            <a:r>
              <a:rPr lang="en-GB" dirty="0">
                <a:solidFill>
                  <a:schemeClr val="bg1"/>
                </a:solidFill>
              </a:rPr>
              <a:t>What research could follow up your study?</a:t>
            </a:r>
          </a:p>
          <a:p>
            <a:pPr marL="0" indent="0">
              <a:buNone/>
            </a:pPr>
            <a:endParaRPr lang="en-GB" dirty="0">
              <a:solidFill>
                <a:schemeClr val="bg1"/>
              </a:solidFill>
            </a:endParaRPr>
          </a:p>
          <a:p>
            <a:r>
              <a:rPr lang="en-GB" dirty="0">
                <a:solidFill>
                  <a:schemeClr val="bg1"/>
                </a:solidFill>
              </a:rPr>
              <a:t>What are the theoretical or applied issues that arise from your findings?</a:t>
            </a:r>
          </a:p>
        </p:txBody>
      </p:sp>
    </p:spTree>
    <p:extLst>
      <p:ext uri="{BB962C8B-B14F-4D97-AF65-F5344CB8AC3E}">
        <p14:creationId xmlns:p14="http://schemas.microsoft.com/office/powerpoint/2010/main" val="325769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your Poster engaging (but scientific). </a:t>
            </a:r>
          </a:p>
        </p:txBody>
      </p:sp>
      <p:sp>
        <p:nvSpPr>
          <p:cNvPr id="3" name="Content Placeholder 2"/>
          <p:cNvSpPr>
            <a:spLocks noGrp="1"/>
          </p:cNvSpPr>
          <p:nvPr>
            <p:ph idx="1"/>
          </p:nvPr>
        </p:nvSpPr>
        <p:spPr/>
        <p:txBody>
          <a:bodyPr/>
          <a:lstStyle/>
          <a:p>
            <a:pPr marL="0" indent="0">
              <a:buNone/>
            </a:pPr>
            <a:r>
              <a:rPr lang="en-GB" dirty="0"/>
              <a:t>1: Images</a:t>
            </a:r>
          </a:p>
          <a:p>
            <a:pPr marL="0" indent="0">
              <a:buNone/>
            </a:pPr>
            <a:endParaRPr lang="en-GB" dirty="0"/>
          </a:p>
          <a:p>
            <a:pPr marL="0" indent="0">
              <a:buNone/>
            </a:pPr>
            <a:r>
              <a:rPr lang="en-GB" dirty="0"/>
              <a:t>2: Flow</a:t>
            </a:r>
          </a:p>
          <a:p>
            <a:pPr marL="0" indent="0">
              <a:buNone/>
            </a:pPr>
            <a:endParaRPr lang="en-GB" dirty="0"/>
          </a:p>
          <a:p>
            <a:pPr marL="0" indent="0">
              <a:buNone/>
            </a:pPr>
            <a:r>
              <a:rPr lang="en-GB" dirty="0"/>
              <a:t>3: Highlighting / linking</a:t>
            </a:r>
          </a:p>
        </p:txBody>
      </p:sp>
    </p:spTree>
    <p:extLst>
      <p:ext uri="{BB962C8B-B14F-4D97-AF65-F5344CB8AC3E}">
        <p14:creationId xmlns:p14="http://schemas.microsoft.com/office/powerpoint/2010/main" val="114825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92F6-F5D7-BAD8-631A-F816BE3F1954}"/>
              </a:ext>
            </a:extLst>
          </p:cNvPr>
          <p:cNvSpPr>
            <a:spLocks noGrp="1"/>
          </p:cNvSpPr>
          <p:nvPr>
            <p:ph type="title"/>
          </p:nvPr>
        </p:nvSpPr>
        <p:spPr/>
        <p:txBody>
          <a:bodyPr/>
          <a:lstStyle/>
          <a:p>
            <a:r>
              <a:rPr lang="en-GB" dirty="0"/>
              <a:t>The Pearson correlation coefficient (r)</a:t>
            </a:r>
          </a:p>
        </p:txBody>
      </p:sp>
      <p:sp>
        <p:nvSpPr>
          <p:cNvPr id="3" name="Content Placeholder 2">
            <a:extLst>
              <a:ext uri="{FF2B5EF4-FFF2-40B4-BE49-F238E27FC236}">
                <a16:creationId xmlns:a16="http://schemas.microsoft.com/office/drawing/2014/main" id="{F65727D4-12EF-51C0-2A41-88FECB15BEC1}"/>
              </a:ext>
            </a:extLst>
          </p:cNvPr>
          <p:cNvSpPr>
            <a:spLocks noGrp="1"/>
          </p:cNvSpPr>
          <p:nvPr>
            <p:ph idx="1"/>
          </p:nvPr>
        </p:nvSpPr>
        <p:spPr/>
        <p:txBody>
          <a:bodyPr>
            <a:normAutofit fontScale="92500"/>
          </a:bodyPr>
          <a:lstStyle/>
          <a:p>
            <a:pPr marL="0" indent="0">
              <a:buNone/>
            </a:pPr>
            <a:r>
              <a:rPr lang="en-GB" dirty="0"/>
              <a:t>Is an example of a parametric test. </a:t>
            </a:r>
          </a:p>
          <a:p>
            <a:pPr marL="0" indent="0">
              <a:buNone/>
            </a:pPr>
            <a:endParaRPr lang="en-GB" dirty="0"/>
          </a:p>
          <a:p>
            <a:pPr marL="0" indent="0">
              <a:buNone/>
            </a:pPr>
            <a:r>
              <a:rPr lang="en-GB" dirty="0"/>
              <a:t>It assumes that the data are normally distributed (come from a bell-curve). </a:t>
            </a:r>
          </a:p>
          <a:p>
            <a:pPr marL="0" indent="0">
              <a:buNone/>
            </a:pPr>
            <a:endParaRPr lang="en-GB" dirty="0"/>
          </a:p>
          <a:p>
            <a:pPr marL="0" indent="0">
              <a:buNone/>
            </a:pPr>
            <a:r>
              <a:rPr lang="en-GB" dirty="0"/>
              <a:t>This is why correlation values are sensitive to odd distributions (e.g. outliers, gaps in the data etc). </a:t>
            </a:r>
          </a:p>
          <a:p>
            <a:pPr marL="0" indent="0">
              <a:buNone/>
            </a:pPr>
            <a:endParaRPr lang="en-GB" dirty="0"/>
          </a:p>
          <a:p>
            <a:pPr marL="0" indent="0">
              <a:buNone/>
            </a:pPr>
            <a:r>
              <a:rPr lang="en-GB" sz="3500" dirty="0">
                <a:solidFill>
                  <a:srgbClr val="C00000"/>
                </a:solidFill>
              </a:rPr>
              <a:t>If you are doing a correlational project, this is why I want you to present the distribution of data on your poster. </a:t>
            </a:r>
          </a:p>
        </p:txBody>
      </p:sp>
    </p:spTree>
    <p:extLst>
      <p:ext uri="{BB962C8B-B14F-4D97-AF65-F5344CB8AC3E}">
        <p14:creationId xmlns:p14="http://schemas.microsoft.com/office/powerpoint/2010/main" val="2888612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063F-D240-B1F9-8C61-68B296F93C0A}"/>
              </a:ext>
            </a:extLst>
          </p:cNvPr>
          <p:cNvSpPr>
            <a:spLocks noGrp="1"/>
          </p:cNvSpPr>
          <p:nvPr>
            <p:ph type="title"/>
          </p:nvPr>
        </p:nvSpPr>
        <p:spPr/>
        <p:txBody>
          <a:bodyPr/>
          <a:lstStyle/>
          <a:p>
            <a:r>
              <a:rPr lang="en-GB" dirty="0"/>
              <a:t>1: Images</a:t>
            </a:r>
          </a:p>
        </p:txBody>
      </p:sp>
      <p:sp>
        <p:nvSpPr>
          <p:cNvPr id="3" name="Content Placeholder 2">
            <a:extLst>
              <a:ext uri="{FF2B5EF4-FFF2-40B4-BE49-F238E27FC236}">
                <a16:creationId xmlns:a16="http://schemas.microsoft.com/office/drawing/2014/main" id="{419E6AAA-4C0C-D82A-C27C-65326B8D88CC}"/>
              </a:ext>
            </a:extLst>
          </p:cNvPr>
          <p:cNvSpPr>
            <a:spLocks noGrp="1"/>
          </p:cNvSpPr>
          <p:nvPr>
            <p:ph idx="1"/>
          </p:nvPr>
        </p:nvSpPr>
        <p:spPr/>
        <p:txBody>
          <a:bodyPr/>
          <a:lstStyle/>
          <a:p>
            <a:pPr marL="0" indent="0">
              <a:buNone/>
            </a:pPr>
            <a:r>
              <a:rPr lang="en-GB" dirty="0"/>
              <a:t>Have 2 potential functions (that are not mutually exclusive)</a:t>
            </a:r>
          </a:p>
          <a:p>
            <a:pPr marL="0" indent="0">
              <a:buNone/>
            </a:pPr>
            <a:endParaRPr lang="en-GB" dirty="0"/>
          </a:p>
          <a:p>
            <a:pPr marL="0" indent="0">
              <a:buNone/>
            </a:pPr>
            <a:r>
              <a:rPr lang="en-GB" dirty="0"/>
              <a:t>1: Provide information</a:t>
            </a:r>
          </a:p>
          <a:p>
            <a:pPr marL="0" indent="0">
              <a:buNone/>
            </a:pPr>
            <a:endParaRPr lang="en-GB" dirty="0"/>
          </a:p>
          <a:p>
            <a:pPr marL="0" indent="0">
              <a:buNone/>
            </a:pPr>
            <a:r>
              <a:rPr lang="en-GB" dirty="0"/>
              <a:t>2: To improve engagement / aesthetics</a:t>
            </a:r>
          </a:p>
        </p:txBody>
      </p:sp>
    </p:spTree>
    <p:extLst>
      <p:ext uri="{BB962C8B-B14F-4D97-AF65-F5344CB8AC3E}">
        <p14:creationId xmlns:p14="http://schemas.microsoft.com/office/powerpoint/2010/main" val="4097637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4741-2F2F-6A7F-F341-5D886B9D665D}"/>
              </a:ext>
            </a:extLst>
          </p:cNvPr>
          <p:cNvSpPr>
            <a:spLocks noGrp="1"/>
          </p:cNvSpPr>
          <p:nvPr>
            <p:ph type="title"/>
          </p:nvPr>
        </p:nvSpPr>
        <p:spPr/>
        <p:txBody>
          <a:bodyPr/>
          <a:lstStyle/>
          <a:p>
            <a:r>
              <a:rPr lang="en-GB" dirty="0"/>
              <a:t>Images that provide information: </a:t>
            </a:r>
            <a:r>
              <a:rPr lang="en-GB" i="1" dirty="0"/>
              <a:t>Methods</a:t>
            </a:r>
          </a:p>
        </p:txBody>
      </p:sp>
      <p:pic>
        <p:nvPicPr>
          <p:cNvPr id="9" name="Picture 8">
            <a:extLst>
              <a:ext uri="{FF2B5EF4-FFF2-40B4-BE49-F238E27FC236}">
                <a16:creationId xmlns:a16="http://schemas.microsoft.com/office/drawing/2014/main" id="{E021BCF0-C7EB-FCC4-EBE0-B155D0311AFB}"/>
              </a:ext>
            </a:extLst>
          </p:cNvPr>
          <p:cNvPicPr>
            <a:picLocks noChangeAspect="1"/>
          </p:cNvPicPr>
          <p:nvPr/>
        </p:nvPicPr>
        <p:blipFill>
          <a:blip r:embed="rId2"/>
          <a:stretch>
            <a:fillRect/>
          </a:stretch>
        </p:blipFill>
        <p:spPr>
          <a:xfrm>
            <a:off x="245911" y="1487233"/>
            <a:ext cx="11700178" cy="4863768"/>
          </a:xfrm>
          <a:prstGeom prst="rect">
            <a:avLst/>
          </a:prstGeom>
        </p:spPr>
      </p:pic>
    </p:spTree>
    <p:extLst>
      <p:ext uri="{BB962C8B-B14F-4D97-AF65-F5344CB8AC3E}">
        <p14:creationId xmlns:p14="http://schemas.microsoft.com/office/powerpoint/2010/main" val="2272083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48A2-5A2F-BEF6-0693-0D7DB4C0AEDB}"/>
              </a:ext>
            </a:extLst>
          </p:cNvPr>
          <p:cNvSpPr>
            <a:spLocks noGrp="1"/>
          </p:cNvSpPr>
          <p:nvPr>
            <p:ph type="title"/>
          </p:nvPr>
        </p:nvSpPr>
        <p:spPr/>
        <p:txBody>
          <a:bodyPr/>
          <a:lstStyle/>
          <a:p>
            <a:r>
              <a:rPr lang="en-GB" dirty="0"/>
              <a:t>Images that provide information: </a:t>
            </a:r>
            <a:r>
              <a:rPr lang="en-GB" i="1" dirty="0"/>
              <a:t>Results</a:t>
            </a:r>
          </a:p>
        </p:txBody>
      </p:sp>
      <p:pic>
        <p:nvPicPr>
          <p:cNvPr id="5" name="Picture 4">
            <a:extLst>
              <a:ext uri="{FF2B5EF4-FFF2-40B4-BE49-F238E27FC236}">
                <a16:creationId xmlns:a16="http://schemas.microsoft.com/office/drawing/2014/main" id="{342F8DE9-2468-E8E3-CF41-57B0251F8603}"/>
              </a:ext>
            </a:extLst>
          </p:cNvPr>
          <p:cNvPicPr>
            <a:picLocks noChangeAspect="1"/>
          </p:cNvPicPr>
          <p:nvPr/>
        </p:nvPicPr>
        <p:blipFill>
          <a:blip r:embed="rId2"/>
          <a:stretch>
            <a:fillRect/>
          </a:stretch>
        </p:blipFill>
        <p:spPr>
          <a:xfrm>
            <a:off x="925285" y="1860915"/>
            <a:ext cx="9416143" cy="4631960"/>
          </a:xfrm>
          <a:prstGeom prst="rect">
            <a:avLst/>
          </a:prstGeom>
        </p:spPr>
      </p:pic>
    </p:spTree>
    <p:extLst>
      <p:ext uri="{BB962C8B-B14F-4D97-AF65-F5344CB8AC3E}">
        <p14:creationId xmlns:p14="http://schemas.microsoft.com/office/powerpoint/2010/main" val="3570474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4DCA-6277-DE26-ADF0-1BF322BC539F}"/>
              </a:ext>
            </a:extLst>
          </p:cNvPr>
          <p:cNvSpPr>
            <a:spLocks noGrp="1"/>
          </p:cNvSpPr>
          <p:nvPr>
            <p:ph type="title"/>
          </p:nvPr>
        </p:nvSpPr>
        <p:spPr/>
        <p:txBody>
          <a:bodyPr/>
          <a:lstStyle/>
          <a:p>
            <a:r>
              <a:rPr lang="en-GB" dirty="0"/>
              <a:t>Images that increase engagement / aesthetics</a:t>
            </a:r>
          </a:p>
        </p:txBody>
      </p:sp>
      <p:pic>
        <p:nvPicPr>
          <p:cNvPr id="4" name="Picture 3">
            <a:extLst>
              <a:ext uri="{FF2B5EF4-FFF2-40B4-BE49-F238E27FC236}">
                <a16:creationId xmlns:a16="http://schemas.microsoft.com/office/drawing/2014/main" id="{E18CC88F-6B57-B171-495A-BB27942B4690}"/>
              </a:ext>
            </a:extLst>
          </p:cNvPr>
          <p:cNvPicPr>
            <a:picLocks noChangeAspect="1"/>
          </p:cNvPicPr>
          <p:nvPr/>
        </p:nvPicPr>
        <p:blipFill>
          <a:blip r:embed="rId2"/>
          <a:stretch>
            <a:fillRect/>
          </a:stretch>
        </p:blipFill>
        <p:spPr>
          <a:xfrm>
            <a:off x="4460031" y="1557336"/>
            <a:ext cx="6893769" cy="5170327"/>
          </a:xfrm>
          <a:prstGeom prst="rect">
            <a:avLst/>
          </a:prstGeom>
        </p:spPr>
      </p:pic>
      <p:sp>
        <p:nvSpPr>
          <p:cNvPr id="3" name="TextBox 2">
            <a:extLst>
              <a:ext uri="{FF2B5EF4-FFF2-40B4-BE49-F238E27FC236}">
                <a16:creationId xmlns:a16="http://schemas.microsoft.com/office/drawing/2014/main" id="{D42AC675-E533-DFF9-182A-D49C394741A3}"/>
              </a:ext>
            </a:extLst>
          </p:cNvPr>
          <p:cNvSpPr txBox="1"/>
          <p:nvPr/>
        </p:nvSpPr>
        <p:spPr>
          <a:xfrm>
            <a:off x="266701" y="3213100"/>
            <a:ext cx="3606800" cy="1569660"/>
          </a:xfrm>
          <a:prstGeom prst="rect">
            <a:avLst/>
          </a:prstGeom>
          <a:noFill/>
          <a:ln w="22225">
            <a:solidFill>
              <a:srgbClr val="C00000"/>
            </a:solidFill>
          </a:ln>
        </p:spPr>
        <p:txBody>
          <a:bodyPr wrap="square" rtlCol="0">
            <a:spAutoFit/>
          </a:bodyPr>
          <a:lstStyle/>
          <a:p>
            <a:r>
              <a:rPr lang="en-GB" sz="2400" dirty="0"/>
              <a:t>These images don’t convey any information, but they do change how the poster is perceived</a:t>
            </a:r>
          </a:p>
        </p:txBody>
      </p:sp>
      <p:sp>
        <p:nvSpPr>
          <p:cNvPr id="5" name="Oval 4">
            <a:extLst>
              <a:ext uri="{FF2B5EF4-FFF2-40B4-BE49-F238E27FC236}">
                <a16:creationId xmlns:a16="http://schemas.microsoft.com/office/drawing/2014/main" id="{AA04C0E8-1C5C-F752-344B-E393C9B9F074}"/>
              </a:ext>
            </a:extLst>
          </p:cNvPr>
          <p:cNvSpPr/>
          <p:nvPr/>
        </p:nvSpPr>
        <p:spPr>
          <a:xfrm>
            <a:off x="4626589" y="3297237"/>
            <a:ext cx="1583141" cy="14855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BFDE1036-DED5-5392-FED1-5567FCACF982}"/>
              </a:ext>
            </a:extLst>
          </p:cNvPr>
          <p:cNvSpPr/>
          <p:nvPr/>
        </p:nvSpPr>
        <p:spPr>
          <a:xfrm>
            <a:off x="4626589" y="5043467"/>
            <a:ext cx="1583141" cy="14855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C9589A8-3CB1-928E-0C98-AEE2DA4E7D28}"/>
              </a:ext>
            </a:extLst>
          </p:cNvPr>
          <p:cNvSpPr/>
          <p:nvPr/>
        </p:nvSpPr>
        <p:spPr>
          <a:xfrm>
            <a:off x="6096000" y="3842014"/>
            <a:ext cx="1150961" cy="26508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746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4DCA-6277-DE26-ADF0-1BF322BC539F}"/>
              </a:ext>
            </a:extLst>
          </p:cNvPr>
          <p:cNvSpPr>
            <a:spLocks noGrp="1"/>
          </p:cNvSpPr>
          <p:nvPr>
            <p:ph type="title"/>
          </p:nvPr>
        </p:nvSpPr>
        <p:spPr/>
        <p:txBody>
          <a:bodyPr/>
          <a:lstStyle/>
          <a:p>
            <a:r>
              <a:rPr lang="en-GB" dirty="0"/>
              <a:t>Images that increase engagement / aesthetics</a:t>
            </a:r>
          </a:p>
        </p:txBody>
      </p:sp>
      <p:pic>
        <p:nvPicPr>
          <p:cNvPr id="3" name="Picture 2">
            <a:extLst>
              <a:ext uri="{FF2B5EF4-FFF2-40B4-BE49-F238E27FC236}">
                <a16:creationId xmlns:a16="http://schemas.microsoft.com/office/drawing/2014/main" id="{457534F4-375D-85BF-3385-F0895D5F251D}"/>
              </a:ext>
            </a:extLst>
          </p:cNvPr>
          <p:cNvPicPr>
            <a:picLocks noChangeAspect="1"/>
          </p:cNvPicPr>
          <p:nvPr/>
        </p:nvPicPr>
        <p:blipFill>
          <a:blip r:embed="rId2"/>
          <a:stretch>
            <a:fillRect/>
          </a:stretch>
        </p:blipFill>
        <p:spPr>
          <a:xfrm>
            <a:off x="838200" y="1818594"/>
            <a:ext cx="5831636" cy="4674281"/>
          </a:xfrm>
          <a:prstGeom prst="rect">
            <a:avLst/>
          </a:prstGeom>
        </p:spPr>
      </p:pic>
      <p:sp>
        <p:nvSpPr>
          <p:cNvPr id="4" name="TextBox 3">
            <a:extLst>
              <a:ext uri="{FF2B5EF4-FFF2-40B4-BE49-F238E27FC236}">
                <a16:creationId xmlns:a16="http://schemas.microsoft.com/office/drawing/2014/main" id="{FEF8CAA8-7657-BA98-4FF6-C684DFD0D5B1}"/>
              </a:ext>
            </a:extLst>
          </p:cNvPr>
          <p:cNvSpPr txBox="1"/>
          <p:nvPr/>
        </p:nvSpPr>
        <p:spPr>
          <a:xfrm>
            <a:off x="7404480" y="3595237"/>
            <a:ext cx="3606800" cy="1200329"/>
          </a:xfrm>
          <a:prstGeom prst="rect">
            <a:avLst/>
          </a:prstGeom>
          <a:noFill/>
          <a:ln w="22225">
            <a:solidFill>
              <a:srgbClr val="C00000"/>
            </a:solidFill>
          </a:ln>
        </p:spPr>
        <p:txBody>
          <a:bodyPr wrap="square" rtlCol="0">
            <a:spAutoFit/>
          </a:bodyPr>
          <a:lstStyle/>
          <a:p>
            <a:r>
              <a:rPr lang="en-GB" sz="2400" dirty="0"/>
              <a:t>Another powerful image (placed centrally for extra impact).</a:t>
            </a:r>
          </a:p>
        </p:txBody>
      </p:sp>
    </p:spTree>
    <p:extLst>
      <p:ext uri="{BB962C8B-B14F-4D97-AF65-F5344CB8AC3E}">
        <p14:creationId xmlns:p14="http://schemas.microsoft.com/office/powerpoint/2010/main" val="1787501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Images are </a:t>
            </a:r>
            <a:r>
              <a:rPr lang="en-GB" u="sng" dirty="0"/>
              <a:t>essential</a:t>
            </a:r>
            <a:r>
              <a:rPr lang="en-GB" dirty="0"/>
              <a:t> for posters</a:t>
            </a:r>
          </a:p>
        </p:txBody>
      </p:sp>
      <p:pic>
        <p:nvPicPr>
          <p:cNvPr id="9" name="Picture 8"/>
          <p:cNvPicPr>
            <a:picLocks noChangeAspect="1"/>
          </p:cNvPicPr>
          <p:nvPr/>
        </p:nvPicPr>
        <p:blipFill>
          <a:blip r:embed="rId2"/>
          <a:stretch>
            <a:fillRect/>
          </a:stretch>
        </p:blipFill>
        <p:spPr>
          <a:xfrm>
            <a:off x="5548202" y="1773865"/>
            <a:ext cx="5959550" cy="4469662"/>
          </a:xfrm>
          <a:prstGeom prst="rect">
            <a:avLst/>
          </a:prstGeom>
        </p:spPr>
      </p:pic>
      <p:pic>
        <p:nvPicPr>
          <p:cNvPr id="3" name="Picture 2"/>
          <p:cNvPicPr>
            <a:picLocks noChangeAspect="1"/>
          </p:cNvPicPr>
          <p:nvPr/>
        </p:nvPicPr>
        <p:blipFill>
          <a:blip r:embed="rId3"/>
          <a:stretch>
            <a:fillRect/>
          </a:stretch>
        </p:blipFill>
        <p:spPr>
          <a:xfrm>
            <a:off x="1133475" y="2219325"/>
            <a:ext cx="3429000" cy="3429000"/>
          </a:xfrm>
          <a:prstGeom prst="rect">
            <a:avLst/>
          </a:prstGeom>
        </p:spPr>
      </p:pic>
    </p:spTree>
    <p:extLst>
      <p:ext uri="{BB962C8B-B14F-4D97-AF65-F5344CB8AC3E}">
        <p14:creationId xmlns:p14="http://schemas.microsoft.com/office/powerpoint/2010/main" val="1399360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Images</a:t>
            </a:r>
          </a:p>
        </p:txBody>
      </p:sp>
      <p:sp>
        <p:nvSpPr>
          <p:cNvPr id="4" name="Content Placeholder 3"/>
          <p:cNvSpPr>
            <a:spLocks noGrp="1"/>
          </p:cNvSpPr>
          <p:nvPr>
            <p:ph idx="1"/>
          </p:nvPr>
        </p:nvSpPr>
        <p:spPr/>
        <p:txBody>
          <a:bodyPr>
            <a:normAutofit/>
          </a:bodyPr>
          <a:lstStyle/>
          <a:p>
            <a:pPr marL="0" indent="0">
              <a:buNone/>
            </a:pPr>
            <a:r>
              <a:rPr lang="en-GB" dirty="0">
                <a:solidFill>
                  <a:schemeClr val="bg1"/>
                </a:solidFill>
              </a:rPr>
              <a:t>Your poster must use images to display your findings. </a:t>
            </a:r>
          </a:p>
          <a:p>
            <a:pPr marL="0" indent="0">
              <a:buNone/>
            </a:pPr>
            <a:r>
              <a:rPr lang="en-GB" dirty="0">
                <a:solidFill>
                  <a:schemeClr val="bg1"/>
                </a:solidFill>
              </a:rPr>
              <a:t>	A plot of the distribution of data</a:t>
            </a:r>
          </a:p>
          <a:p>
            <a:pPr marL="0" indent="0">
              <a:buNone/>
            </a:pPr>
            <a:r>
              <a:rPr lang="en-GB" dirty="0">
                <a:solidFill>
                  <a:schemeClr val="bg1"/>
                </a:solidFill>
              </a:rPr>
              <a:t>	A plot of the means / a scatterplot.</a:t>
            </a:r>
          </a:p>
          <a:p>
            <a:pPr marL="0" indent="0">
              <a:buNone/>
            </a:pPr>
            <a:endParaRPr lang="en-GB" dirty="0">
              <a:solidFill>
                <a:schemeClr val="bg1"/>
              </a:solidFill>
            </a:endParaRPr>
          </a:p>
          <a:p>
            <a:pPr marL="0" indent="0">
              <a:buNone/>
            </a:pPr>
            <a:r>
              <a:rPr lang="en-GB" dirty="0">
                <a:solidFill>
                  <a:schemeClr val="bg1"/>
                </a:solidFill>
              </a:rPr>
              <a:t>You should also aim to use other images to</a:t>
            </a:r>
          </a:p>
          <a:p>
            <a:pPr marL="0" indent="0">
              <a:buNone/>
            </a:pPr>
            <a:r>
              <a:rPr lang="en-GB" dirty="0">
                <a:solidFill>
                  <a:schemeClr val="bg1"/>
                </a:solidFill>
              </a:rPr>
              <a:t>	Explain the method</a:t>
            </a:r>
          </a:p>
          <a:p>
            <a:pPr marL="0" indent="0">
              <a:buNone/>
            </a:pPr>
            <a:r>
              <a:rPr lang="en-GB" dirty="0">
                <a:solidFill>
                  <a:schemeClr val="bg1"/>
                </a:solidFill>
              </a:rPr>
              <a:t>	Increase the engagement / aesthetic appeal</a:t>
            </a:r>
          </a:p>
        </p:txBody>
      </p:sp>
    </p:spTree>
    <p:extLst>
      <p:ext uri="{BB962C8B-B14F-4D97-AF65-F5344CB8AC3E}">
        <p14:creationId xmlns:p14="http://schemas.microsoft.com/office/powerpoint/2010/main" val="1683271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A662-4853-0F7B-FDC1-B04CD727812A}"/>
              </a:ext>
            </a:extLst>
          </p:cNvPr>
          <p:cNvSpPr>
            <a:spLocks noGrp="1"/>
          </p:cNvSpPr>
          <p:nvPr>
            <p:ph type="title"/>
          </p:nvPr>
        </p:nvSpPr>
        <p:spPr/>
        <p:txBody>
          <a:bodyPr/>
          <a:lstStyle/>
          <a:p>
            <a:r>
              <a:rPr lang="en-GB" dirty="0"/>
              <a:t>2: Flow – how easy it is to follow a poster</a:t>
            </a:r>
          </a:p>
        </p:txBody>
      </p:sp>
      <p:sp>
        <p:nvSpPr>
          <p:cNvPr id="3" name="Content Placeholder 2">
            <a:extLst>
              <a:ext uri="{FF2B5EF4-FFF2-40B4-BE49-F238E27FC236}">
                <a16:creationId xmlns:a16="http://schemas.microsoft.com/office/drawing/2014/main" id="{EAEC6AC4-5BDD-8112-1979-54405594AF99}"/>
              </a:ext>
            </a:extLst>
          </p:cNvPr>
          <p:cNvSpPr>
            <a:spLocks noGrp="1"/>
          </p:cNvSpPr>
          <p:nvPr>
            <p:ph idx="1"/>
          </p:nvPr>
        </p:nvSpPr>
        <p:spPr/>
        <p:txBody>
          <a:bodyPr/>
          <a:lstStyle/>
          <a:p>
            <a:pPr marL="0" indent="0">
              <a:buNone/>
            </a:pPr>
            <a:r>
              <a:rPr lang="en-GB" dirty="0"/>
              <a:t>Overall placement of sections</a:t>
            </a:r>
          </a:p>
          <a:p>
            <a:pPr marL="0" indent="0">
              <a:buNone/>
            </a:pPr>
            <a:r>
              <a:rPr lang="en-GB" dirty="0"/>
              <a:t>	Have a scheme that is intuitively easy to follow. </a:t>
            </a:r>
          </a:p>
          <a:p>
            <a:pPr marL="0" indent="0">
              <a:buNone/>
            </a:pPr>
            <a:r>
              <a:rPr lang="en-GB" dirty="0"/>
              <a:t>	If you need arrows, you have gone wrong.</a:t>
            </a:r>
          </a:p>
          <a:p>
            <a:pPr marL="0" indent="0">
              <a:buNone/>
            </a:pPr>
            <a:endParaRPr lang="en-GB" dirty="0"/>
          </a:p>
          <a:p>
            <a:pPr marL="0" indent="0">
              <a:buNone/>
            </a:pPr>
            <a:r>
              <a:rPr lang="en-GB" dirty="0"/>
              <a:t>Use spacing to break up sections / help the readability. </a:t>
            </a:r>
          </a:p>
          <a:p>
            <a:pPr marL="0" indent="0">
              <a:buNone/>
            </a:pPr>
            <a:endParaRPr lang="en-GB" dirty="0"/>
          </a:p>
        </p:txBody>
      </p:sp>
    </p:spTree>
    <p:extLst>
      <p:ext uri="{BB962C8B-B14F-4D97-AF65-F5344CB8AC3E}">
        <p14:creationId xmlns:p14="http://schemas.microsoft.com/office/powerpoint/2010/main" val="3642846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B389E1-16EC-7B5D-94A9-81E92936B3C5}"/>
              </a:ext>
            </a:extLst>
          </p:cNvPr>
          <p:cNvSpPr>
            <a:spLocks noGrp="1"/>
          </p:cNvSpPr>
          <p:nvPr>
            <p:ph type="title"/>
          </p:nvPr>
        </p:nvSpPr>
        <p:spPr/>
        <p:txBody>
          <a:bodyPr/>
          <a:lstStyle/>
          <a:p>
            <a:r>
              <a:rPr lang="en-GB" dirty="0"/>
              <a:t>What poor flow / lack of space looks like….</a:t>
            </a:r>
          </a:p>
        </p:txBody>
      </p:sp>
      <p:pic>
        <p:nvPicPr>
          <p:cNvPr id="5" name="Picture 4">
            <a:extLst>
              <a:ext uri="{FF2B5EF4-FFF2-40B4-BE49-F238E27FC236}">
                <a16:creationId xmlns:a16="http://schemas.microsoft.com/office/drawing/2014/main" id="{AC81076C-8DC6-E321-E483-99143C6EAA5F}"/>
              </a:ext>
            </a:extLst>
          </p:cNvPr>
          <p:cNvPicPr>
            <a:picLocks noChangeAspect="1"/>
          </p:cNvPicPr>
          <p:nvPr/>
        </p:nvPicPr>
        <p:blipFill>
          <a:blip r:embed="rId2"/>
          <a:stretch>
            <a:fillRect/>
          </a:stretch>
        </p:blipFill>
        <p:spPr>
          <a:xfrm>
            <a:off x="1464906" y="1690688"/>
            <a:ext cx="7993419" cy="5149276"/>
          </a:xfrm>
          <a:prstGeom prst="rect">
            <a:avLst/>
          </a:prstGeom>
        </p:spPr>
      </p:pic>
    </p:spTree>
    <p:extLst>
      <p:ext uri="{BB962C8B-B14F-4D97-AF65-F5344CB8AC3E}">
        <p14:creationId xmlns:p14="http://schemas.microsoft.com/office/powerpoint/2010/main" val="1609009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space / avoid clutter: text boxes</a:t>
            </a:r>
          </a:p>
        </p:txBody>
      </p:sp>
      <p:sp>
        <p:nvSpPr>
          <p:cNvPr id="3" name="TextBox 2"/>
          <p:cNvSpPr txBox="1"/>
          <p:nvPr/>
        </p:nvSpPr>
        <p:spPr>
          <a:xfrm>
            <a:off x="838200" y="1866900"/>
            <a:ext cx="4162425" cy="4616648"/>
          </a:xfrm>
          <a:prstGeom prst="rect">
            <a:avLst/>
          </a:prstGeom>
          <a:noFill/>
          <a:ln>
            <a:solidFill>
              <a:schemeClr val="tx1"/>
            </a:solidFill>
          </a:ln>
        </p:spPr>
        <p:txBody>
          <a:bodyPr wrap="square" rtlCol="0">
            <a:spAutoFit/>
          </a:bodyPr>
          <a:lstStyle/>
          <a:p>
            <a:pPr algn="ctr"/>
            <a:r>
              <a:rPr lang="en-GB" sz="1400" b="1" dirty="0"/>
              <a:t>Introduction</a:t>
            </a:r>
          </a:p>
          <a:p>
            <a:r>
              <a:rPr lang="en-GB" sz="1400" dirty="0"/>
              <a:t>Guessing an answer to an unfamiliar question prior to seeing the answer leads to better memory than studying alone (</a:t>
            </a:r>
            <a:r>
              <a:rPr lang="en-GB" sz="1400" b="1" dirty="0"/>
              <a:t>the </a:t>
            </a:r>
            <a:r>
              <a:rPr lang="en-GB" sz="1400" b="1" i="1" dirty="0"/>
              <a:t>pre-testing</a:t>
            </a:r>
            <a:r>
              <a:rPr lang="en-GB" sz="1400" b="1" dirty="0"/>
              <a:t> </a:t>
            </a:r>
            <a:r>
              <a:rPr lang="en-GB" sz="1400" b="1" i="1" dirty="0"/>
              <a:t>effect</a:t>
            </a:r>
            <a:r>
              <a:rPr lang="en-GB" sz="1400" dirty="0"/>
              <a:t>), which has been attributed to increased curiosity about the answer. A similar effect occurs in general knowledge learning – people are more likely to recall answers to questions they are more curious about. </a:t>
            </a:r>
            <a:r>
              <a:rPr lang="en-GB" sz="1400" b="1" dirty="0"/>
              <a:t>Gruber and </a:t>
            </a:r>
            <a:r>
              <a:rPr lang="en-GB" sz="1400" b="1" dirty="0" err="1"/>
              <a:t>Ranganath</a:t>
            </a:r>
            <a:r>
              <a:rPr lang="en-GB" sz="1400" b="1" dirty="0"/>
              <a:t> (2019)</a:t>
            </a:r>
            <a:r>
              <a:rPr lang="en-GB" sz="1400" dirty="0"/>
              <a:t> argued that prediction errors cause a </a:t>
            </a:r>
            <a:r>
              <a:rPr lang="en-GB" sz="1400" i="1" dirty="0"/>
              <a:t>state</a:t>
            </a:r>
            <a:r>
              <a:rPr lang="en-GB" sz="1400" dirty="0"/>
              <a:t> of curiosity which improves the encoding of all information that is encountered during this state, including incidental information. If pre-testing similarly induces curiosity then it too should extend to better memory for incidental material. </a:t>
            </a:r>
            <a:r>
              <a:rPr lang="en-GB" sz="1400" b="1" dirty="0"/>
              <a:t>In our study participants guessed a categorical fact about an unfamiliar person (e.g. their hobby) before seeing the answer and two other facts </a:t>
            </a:r>
            <a:r>
              <a:rPr lang="en-GB" sz="1400" dirty="0"/>
              <a:t>(e.g. their occupation and favourite food) presented sequentially in different orders</a:t>
            </a:r>
            <a:r>
              <a:rPr lang="en-GB" sz="1400" b="1" dirty="0"/>
              <a:t>. Our prediction was that guessing should boost memory for the incidental facts only when they were presented before the answer. </a:t>
            </a:r>
          </a:p>
        </p:txBody>
      </p:sp>
      <p:sp>
        <p:nvSpPr>
          <p:cNvPr id="4" name="TextBox 3"/>
          <p:cNvSpPr txBox="1"/>
          <p:nvPr/>
        </p:nvSpPr>
        <p:spPr>
          <a:xfrm>
            <a:off x="6915150" y="1866900"/>
            <a:ext cx="4162425" cy="4645851"/>
          </a:xfrm>
          <a:prstGeom prst="rect">
            <a:avLst/>
          </a:prstGeom>
          <a:noFill/>
          <a:ln>
            <a:solidFill>
              <a:schemeClr val="tx1"/>
            </a:solidFill>
          </a:ln>
        </p:spPr>
        <p:txBody>
          <a:bodyPr wrap="square" lIns="180000" tIns="144000" rIns="144000" bIns="144000" rtlCol="0">
            <a:spAutoFit/>
          </a:bodyPr>
          <a:lstStyle/>
          <a:p>
            <a:pPr algn="ctr">
              <a:spcAft>
                <a:spcPts val="600"/>
              </a:spcAft>
            </a:pPr>
            <a:r>
              <a:rPr lang="en-GB" sz="1400" b="1" dirty="0"/>
              <a:t>Introduction</a:t>
            </a:r>
          </a:p>
          <a:p>
            <a:r>
              <a:rPr lang="en-GB" sz="1200" dirty="0"/>
              <a:t>Guessing an answer to an unfamiliar question prior to seeing the answer leads to better memory than studying alone (the </a:t>
            </a:r>
            <a:r>
              <a:rPr lang="en-GB" sz="1200" i="1" dirty="0"/>
              <a:t>pre-testing</a:t>
            </a:r>
            <a:r>
              <a:rPr lang="en-GB" sz="1200" dirty="0"/>
              <a:t> </a:t>
            </a:r>
            <a:r>
              <a:rPr lang="en-GB" sz="1200" i="1" dirty="0"/>
              <a:t>effect</a:t>
            </a:r>
            <a:r>
              <a:rPr lang="en-GB" sz="1200" dirty="0"/>
              <a:t>), which has been attributed to increased curiosity about the answer. A similar effect occurs in general knowledge learning – people are more likely to recall answers to questions they are more curious about. </a:t>
            </a:r>
          </a:p>
          <a:p>
            <a:endParaRPr lang="en-GB" sz="1200" dirty="0"/>
          </a:p>
          <a:p>
            <a:r>
              <a:rPr lang="en-GB" sz="1200" dirty="0"/>
              <a:t>Gruber and </a:t>
            </a:r>
            <a:r>
              <a:rPr lang="en-GB" sz="1200" dirty="0" err="1"/>
              <a:t>Ranganath</a:t>
            </a:r>
            <a:r>
              <a:rPr lang="en-GB" sz="1200" dirty="0"/>
              <a:t> (2019) argued that prediction errors cause a </a:t>
            </a:r>
            <a:r>
              <a:rPr lang="en-GB" sz="1200" i="1" dirty="0"/>
              <a:t>state</a:t>
            </a:r>
            <a:r>
              <a:rPr lang="en-GB" sz="1200" dirty="0"/>
              <a:t> of curiosity which improves the encoding of all information that is encountered during this state, including incidental information. If pre-testing similarly induces curiosity then it too should extend to better memory for incidental material. </a:t>
            </a:r>
          </a:p>
          <a:p>
            <a:endParaRPr lang="en-GB" sz="1200" dirty="0"/>
          </a:p>
          <a:p>
            <a:r>
              <a:rPr lang="en-GB" sz="1200" dirty="0"/>
              <a:t>In our study participants guessed a categorical fact about an unfamiliar person (e.g. their hobby) before seeing the answer and two other facts (e.g. their occupation and favourite food) presented sequentially in different orders. </a:t>
            </a:r>
          </a:p>
          <a:p>
            <a:endParaRPr lang="en-GB" sz="1200" dirty="0"/>
          </a:p>
          <a:p>
            <a:r>
              <a:rPr lang="en-GB" sz="1200" b="1" dirty="0"/>
              <a:t>Our prediction was that guessing should boost memory for the incidental facts only when they were presented before the answer. </a:t>
            </a:r>
          </a:p>
        </p:txBody>
      </p:sp>
    </p:spTree>
    <p:extLst>
      <p:ext uri="{BB962C8B-B14F-4D97-AF65-F5344CB8AC3E}">
        <p14:creationId xmlns:p14="http://schemas.microsoft.com/office/powerpoint/2010/main" val="3810377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size of a sample</a:t>
            </a:r>
          </a:p>
        </p:txBody>
      </p:sp>
      <p:sp>
        <p:nvSpPr>
          <p:cNvPr id="3" name="Content Placeholder 2"/>
          <p:cNvSpPr>
            <a:spLocks noGrp="1"/>
          </p:cNvSpPr>
          <p:nvPr>
            <p:ph idx="1"/>
          </p:nvPr>
        </p:nvSpPr>
        <p:spPr/>
        <p:txBody>
          <a:bodyPr/>
          <a:lstStyle/>
          <a:p>
            <a:pPr marL="0" indent="0">
              <a:buNone/>
            </a:pPr>
            <a:r>
              <a:rPr lang="en-GB" dirty="0"/>
              <a:t>Larger samples </a:t>
            </a:r>
            <a:r>
              <a:rPr lang="en-GB" u="sng" dirty="0"/>
              <a:t>do not reduce </a:t>
            </a:r>
            <a:r>
              <a:rPr lang="en-GB" dirty="0"/>
              <a:t>the likelihood of making a Type 2 error (i.e. a false positive). </a:t>
            </a:r>
          </a:p>
          <a:p>
            <a:pPr marL="0" indent="0">
              <a:buNone/>
            </a:pPr>
            <a:endParaRPr lang="en-GB" dirty="0"/>
          </a:p>
          <a:p>
            <a:pPr marL="0" indent="0">
              <a:buNone/>
            </a:pPr>
            <a:r>
              <a:rPr lang="en-GB" dirty="0"/>
              <a:t>This is because significance is defined as the probability of an outcome happening by chance 5% of the time. </a:t>
            </a:r>
          </a:p>
          <a:p>
            <a:pPr marL="0" indent="0">
              <a:buNone/>
            </a:pPr>
            <a:endParaRPr lang="en-GB" dirty="0"/>
          </a:p>
          <a:p>
            <a:pPr marL="0" indent="0">
              <a:buNone/>
            </a:pPr>
            <a:r>
              <a:rPr lang="en-GB" dirty="0"/>
              <a:t>And that is determined (partly) by the sample size. </a:t>
            </a:r>
          </a:p>
          <a:p>
            <a:pPr marL="0" indent="0">
              <a:buNone/>
            </a:pPr>
            <a:endParaRPr lang="en-GB" dirty="0"/>
          </a:p>
          <a:p>
            <a:pPr marL="0" indent="0">
              <a:buNone/>
            </a:pPr>
            <a:r>
              <a:rPr lang="en-GB" dirty="0"/>
              <a:t>However, sample size does have an important effect (next slide) </a:t>
            </a:r>
          </a:p>
        </p:txBody>
      </p:sp>
    </p:spTree>
    <p:extLst>
      <p:ext uri="{BB962C8B-B14F-4D97-AF65-F5344CB8AC3E}">
        <p14:creationId xmlns:p14="http://schemas.microsoft.com/office/powerpoint/2010/main" val="2224286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Using focal points of attention: highlighting</a:t>
            </a:r>
          </a:p>
        </p:txBody>
      </p:sp>
      <p:pic>
        <p:nvPicPr>
          <p:cNvPr id="6" name="Picture 5"/>
          <p:cNvPicPr>
            <a:picLocks noChangeAspect="1"/>
          </p:cNvPicPr>
          <p:nvPr/>
        </p:nvPicPr>
        <p:blipFill>
          <a:blip r:embed="rId2"/>
          <a:stretch>
            <a:fillRect/>
          </a:stretch>
        </p:blipFill>
        <p:spPr>
          <a:xfrm>
            <a:off x="565845" y="1700808"/>
            <a:ext cx="3025562" cy="4281132"/>
          </a:xfrm>
          <a:prstGeom prst="rect">
            <a:avLst/>
          </a:prstGeom>
        </p:spPr>
      </p:pic>
      <p:pic>
        <p:nvPicPr>
          <p:cNvPr id="5" name="Picture 4"/>
          <p:cNvPicPr>
            <a:picLocks noChangeAspect="1"/>
          </p:cNvPicPr>
          <p:nvPr/>
        </p:nvPicPr>
        <p:blipFill>
          <a:blip r:embed="rId2"/>
          <a:stretch>
            <a:fillRect/>
          </a:stretch>
        </p:blipFill>
        <p:spPr>
          <a:xfrm>
            <a:off x="4646699" y="1700808"/>
            <a:ext cx="3025562" cy="4281132"/>
          </a:xfrm>
          <a:prstGeom prst="rect">
            <a:avLst/>
          </a:prstGeom>
          <a:solidFill>
            <a:schemeClr val="accent4">
              <a:lumMod val="20000"/>
              <a:lumOff val="80000"/>
            </a:schemeClr>
          </a:solidFill>
        </p:spPr>
      </p:pic>
      <p:sp>
        <p:nvSpPr>
          <p:cNvPr id="2" name="Rectangle 1"/>
          <p:cNvSpPr/>
          <p:nvPr/>
        </p:nvSpPr>
        <p:spPr>
          <a:xfrm>
            <a:off x="4772218" y="3648075"/>
            <a:ext cx="1409701" cy="723900"/>
          </a:xfrm>
          <a:prstGeom prst="rect">
            <a:avLst/>
          </a:prstGeom>
          <a:solidFill>
            <a:srgbClr val="C00000">
              <a:alpha val="1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804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4BF3-25A5-F652-17E2-C8D727EDC9F4}"/>
              </a:ext>
            </a:extLst>
          </p:cNvPr>
          <p:cNvSpPr>
            <a:spLocks noGrp="1"/>
          </p:cNvSpPr>
          <p:nvPr>
            <p:ph type="title"/>
          </p:nvPr>
        </p:nvSpPr>
        <p:spPr/>
        <p:txBody>
          <a:bodyPr/>
          <a:lstStyle/>
          <a:p>
            <a:r>
              <a:rPr lang="en-GB" dirty="0"/>
              <a:t>Helping the reader by linking concepts / conditions / groups</a:t>
            </a:r>
          </a:p>
        </p:txBody>
      </p:sp>
      <p:pic>
        <p:nvPicPr>
          <p:cNvPr id="4" name="Picture 3">
            <a:extLst>
              <a:ext uri="{FF2B5EF4-FFF2-40B4-BE49-F238E27FC236}">
                <a16:creationId xmlns:a16="http://schemas.microsoft.com/office/drawing/2014/main" id="{1B78E1D8-4C97-2E2F-AB43-57599B6F7628}"/>
              </a:ext>
            </a:extLst>
          </p:cNvPr>
          <p:cNvPicPr>
            <a:picLocks noChangeAspect="1"/>
          </p:cNvPicPr>
          <p:nvPr/>
        </p:nvPicPr>
        <p:blipFill>
          <a:blip r:embed="rId2"/>
          <a:stretch>
            <a:fillRect/>
          </a:stretch>
        </p:blipFill>
        <p:spPr>
          <a:xfrm>
            <a:off x="838200" y="2206483"/>
            <a:ext cx="9268549" cy="2257520"/>
          </a:xfrm>
          <a:prstGeom prst="rect">
            <a:avLst/>
          </a:prstGeom>
        </p:spPr>
      </p:pic>
    </p:spTree>
    <p:extLst>
      <p:ext uri="{BB962C8B-B14F-4D97-AF65-F5344CB8AC3E}">
        <p14:creationId xmlns:p14="http://schemas.microsoft.com/office/powerpoint/2010/main" val="127432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4: For your poster: Putting it all together</a:t>
            </a:r>
          </a:p>
        </p:txBody>
      </p:sp>
      <p:sp>
        <p:nvSpPr>
          <p:cNvPr id="4" name="Content Placeholder 3"/>
          <p:cNvSpPr>
            <a:spLocks noGrp="1"/>
          </p:cNvSpPr>
          <p:nvPr>
            <p:ph idx="1"/>
          </p:nvPr>
        </p:nvSpPr>
        <p:spPr/>
        <p:txBody>
          <a:bodyPr>
            <a:normAutofit lnSpcReduction="10000"/>
          </a:bodyPr>
          <a:lstStyle/>
          <a:p>
            <a:pPr marL="0" indent="0">
              <a:buNone/>
            </a:pPr>
            <a:r>
              <a:rPr lang="en-GB" dirty="0">
                <a:solidFill>
                  <a:schemeClr val="bg1"/>
                </a:solidFill>
              </a:rPr>
              <a:t>Here I have covered the content, and some of the principles behind a good scientific poster. </a:t>
            </a:r>
          </a:p>
          <a:p>
            <a:pPr marL="0" indent="0">
              <a:buNone/>
            </a:pPr>
            <a:endParaRPr lang="en-GB" dirty="0">
              <a:solidFill>
                <a:schemeClr val="bg1"/>
              </a:solidFill>
            </a:endParaRPr>
          </a:p>
          <a:p>
            <a:pPr marL="0" indent="0">
              <a:buNone/>
            </a:pPr>
            <a:r>
              <a:rPr lang="en-GB" dirty="0">
                <a:solidFill>
                  <a:schemeClr val="bg1"/>
                </a:solidFill>
              </a:rPr>
              <a:t>Your group poster will be judged on:</a:t>
            </a:r>
          </a:p>
          <a:p>
            <a:pPr marL="0" indent="0">
              <a:buNone/>
            </a:pPr>
            <a:r>
              <a:rPr lang="en-GB" dirty="0">
                <a:solidFill>
                  <a:schemeClr val="bg1"/>
                </a:solidFill>
              </a:rPr>
              <a:t>1: The scientific content</a:t>
            </a:r>
          </a:p>
          <a:p>
            <a:pPr marL="0" indent="0">
              <a:buNone/>
            </a:pPr>
            <a:r>
              <a:rPr lang="en-GB" dirty="0">
                <a:solidFill>
                  <a:schemeClr val="bg1"/>
                </a:solidFill>
              </a:rPr>
              <a:t>2: How engaging / well-designed it is. </a:t>
            </a:r>
          </a:p>
          <a:p>
            <a:pPr marL="0" indent="0">
              <a:buNone/>
            </a:pPr>
            <a:r>
              <a:rPr lang="en-GB" dirty="0">
                <a:solidFill>
                  <a:schemeClr val="bg1"/>
                </a:solidFill>
              </a:rPr>
              <a:t>3: How well you present it and answer questions about it. </a:t>
            </a:r>
          </a:p>
          <a:p>
            <a:pPr marL="0" indent="0">
              <a:buNone/>
            </a:pPr>
            <a:endParaRPr lang="en-GB" dirty="0">
              <a:solidFill>
                <a:schemeClr val="bg1"/>
              </a:solidFill>
            </a:endParaRPr>
          </a:p>
          <a:p>
            <a:pPr marL="0" indent="0">
              <a:buNone/>
            </a:pPr>
            <a:r>
              <a:rPr lang="en-GB" dirty="0">
                <a:solidFill>
                  <a:schemeClr val="bg1"/>
                </a:solidFill>
              </a:rPr>
              <a:t>You will learn HOW to make a poster in </a:t>
            </a:r>
            <a:r>
              <a:rPr lang="en-GB">
                <a:solidFill>
                  <a:schemeClr val="bg1"/>
                </a:solidFill>
              </a:rPr>
              <a:t>the workshops. </a:t>
            </a:r>
            <a:endParaRPr lang="en-GB" dirty="0">
              <a:solidFill>
                <a:schemeClr val="bg1"/>
              </a:solidFill>
            </a:endParaRPr>
          </a:p>
        </p:txBody>
      </p:sp>
    </p:spTree>
    <p:extLst>
      <p:ext uri="{BB962C8B-B14F-4D97-AF65-F5344CB8AC3E}">
        <p14:creationId xmlns:p14="http://schemas.microsoft.com/office/powerpoint/2010/main" val="301815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Remember this: 4 coin flips</a:t>
            </a:r>
          </a:p>
        </p:txBody>
      </p:sp>
      <p:sp>
        <p:nvSpPr>
          <p:cNvPr id="3" name="Content Placeholder 2"/>
          <p:cNvSpPr>
            <a:spLocks noGrp="1"/>
          </p:cNvSpPr>
          <p:nvPr>
            <p:ph idx="1"/>
          </p:nvPr>
        </p:nvSpPr>
        <p:spPr/>
        <p:txBody>
          <a:bodyPr/>
          <a:lstStyle/>
          <a:p>
            <a:pPr marL="0" indent="0">
              <a:buNone/>
            </a:pPr>
            <a:r>
              <a:rPr lang="en-GB" dirty="0"/>
              <a:t>				TTHH				</a:t>
            </a:r>
            <a:endParaRPr lang="en-GB" dirty="0">
              <a:solidFill>
                <a:srgbClr val="C00000"/>
              </a:solidFill>
            </a:endParaRPr>
          </a:p>
          <a:p>
            <a:pPr marL="0" indent="0">
              <a:buNone/>
            </a:pPr>
            <a:r>
              <a:rPr lang="en-GB" dirty="0"/>
              <a:t>				THTH		</a:t>
            </a:r>
          </a:p>
          <a:p>
            <a:pPr marL="0" indent="0">
              <a:buNone/>
            </a:pPr>
            <a:r>
              <a:rPr lang="en-GB" dirty="0"/>
              <a:t>		THHH		THHT		HTTT</a:t>
            </a:r>
          </a:p>
          <a:p>
            <a:pPr marL="0" indent="0">
              <a:buNone/>
            </a:pPr>
            <a:r>
              <a:rPr lang="en-GB" dirty="0"/>
              <a:t>		HTHH		HTTH		THTT</a:t>
            </a:r>
          </a:p>
          <a:p>
            <a:pPr marL="0" indent="0">
              <a:buNone/>
            </a:pPr>
            <a:r>
              <a:rPr lang="en-GB" dirty="0"/>
              <a:t>		HHTH		HTHT		TTHT</a:t>
            </a:r>
          </a:p>
          <a:p>
            <a:pPr marL="0" indent="0">
              <a:buNone/>
            </a:pPr>
            <a:r>
              <a:rPr lang="en-GB" dirty="0"/>
              <a:t>HHHH 	HHHT		HHTT		TTTH		</a:t>
            </a:r>
            <a:r>
              <a:rPr lang="en-GB" dirty="0">
                <a:solidFill>
                  <a:srgbClr val="C00000"/>
                </a:solidFill>
              </a:rPr>
              <a:t>TTTT</a:t>
            </a:r>
            <a:endParaRPr lang="en-GB" dirty="0"/>
          </a:p>
          <a:p>
            <a:pPr marL="0" indent="0">
              <a:buNone/>
            </a:pPr>
            <a:endParaRPr lang="en-GB" dirty="0"/>
          </a:p>
          <a:p>
            <a:pPr marL="0" indent="0">
              <a:buNone/>
            </a:pPr>
            <a:r>
              <a:rPr lang="en-GB" dirty="0"/>
              <a:t>The chance of 4</a:t>
            </a:r>
            <a:r>
              <a:rPr lang="en-GB" dirty="0">
                <a:solidFill>
                  <a:srgbClr val="C00000"/>
                </a:solidFill>
              </a:rPr>
              <a:t> Tails in a row is 1/16, or 6.25%.  </a:t>
            </a:r>
          </a:p>
          <a:p>
            <a:pPr marL="0" indent="0">
              <a:buNone/>
            </a:pPr>
            <a:endParaRPr lang="en-GB" dirty="0"/>
          </a:p>
        </p:txBody>
      </p:sp>
    </p:spTree>
    <p:extLst>
      <p:ext uri="{BB962C8B-B14F-4D97-AF65-F5344CB8AC3E}">
        <p14:creationId xmlns:p14="http://schemas.microsoft.com/office/powerpoint/2010/main" val="4080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Extending this to 5 vs 8 coin flips: </a:t>
            </a:r>
          </a:p>
        </p:txBody>
      </p:sp>
      <p:graphicFrame>
        <p:nvGraphicFramePr>
          <p:cNvPr id="8" name="Chart 7"/>
          <p:cNvGraphicFramePr>
            <a:graphicFrameLocks/>
          </p:cNvGraphicFramePr>
          <p:nvPr>
            <p:extLst>
              <p:ext uri="{D42A27DB-BD31-4B8C-83A1-F6EECF244321}">
                <p14:modId xmlns:p14="http://schemas.microsoft.com/office/powerpoint/2010/main" val="599759010"/>
              </p:ext>
            </p:extLst>
          </p:nvPr>
        </p:nvGraphicFramePr>
        <p:xfrm>
          <a:off x="1476375" y="1690688"/>
          <a:ext cx="9401176" cy="48148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17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5 vs 8 coin flips: </a:t>
            </a:r>
          </a:p>
        </p:txBody>
      </p:sp>
      <p:graphicFrame>
        <p:nvGraphicFramePr>
          <p:cNvPr id="8" name="Chart 7"/>
          <p:cNvGraphicFramePr>
            <a:graphicFrameLocks/>
          </p:cNvGraphicFramePr>
          <p:nvPr>
            <p:extLst>
              <p:ext uri="{D42A27DB-BD31-4B8C-83A1-F6EECF244321}">
                <p14:modId xmlns:p14="http://schemas.microsoft.com/office/powerpoint/2010/main" val="3212556187"/>
              </p:ext>
            </p:extLst>
          </p:nvPr>
        </p:nvGraphicFramePr>
        <p:xfrm>
          <a:off x="1476375" y="1690688"/>
          <a:ext cx="9401176" cy="4814888"/>
        </p:xfrm>
        <a:graphic>
          <a:graphicData uri="http://schemas.openxmlformats.org/drawingml/2006/chart">
            <c:chart xmlns:c="http://schemas.openxmlformats.org/drawingml/2006/chart" xmlns:r="http://schemas.openxmlformats.org/officeDocument/2006/relationships" r:id="rId2"/>
          </a:graphicData>
        </a:graphic>
      </p:graphicFrame>
      <p:sp>
        <p:nvSpPr>
          <p:cNvPr id="2" name="Oval 1"/>
          <p:cNvSpPr/>
          <p:nvPr/>
        </p:nvSpPr>
        <p:spPr>
          <a:xfrm>
            <a:off x="6772275" y="4781551"/>
            <a:ext cx="714376" cy="69532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7372350" y="5715000"/>
            <a:ext cx="2771776" cy="923330"/>
          </a:xfrm>
          <a:prstGeom prst="rect">
            <a:avLst/>
          </a:prstGeom>
          <a:noFill/>
          <a:ln w="28575">
            <a:solidFill>
              <a:schemeClr val="accent1">
                <a:shade val="50000"/>
              </a:schemeClr>
            </a:solidFill>
          </a:ln>
        </p:spPr>
        <p:txBody>
          <a:bodyPr wrap="square" rtlCol="0">
            <a:spAutoFit/>
          </a:bodyPr>
          <a:lstStyle/>
          <a:p>
            <a:r>
              <a:rPr lang="en-GB" dirty="0"/>
              <a:t>For 5 flips, ALL of them have to be Tails to be significant</a:t>
            </a:r>
          </a:p>
        </p:txBody>
      </p:sp>
      <p:sp>
        <p:nvSpPr>
          <p:cNvPr id="7" name="TextBox 6"/>
          <p:cNvSpPr txBox="1"/>
          <p:nvPr/>
        </p:nvSpPr>
        <p:spPr>
          <a:xfrm>
            <a:off x="9301163" y="3795604"/>
            <a:ext cx="2771776" cy="646331"/>
          </a:xfrm>
          <a:prstGeom prst="rect">
            <a:avLst/>
          </a:prstGeom>
          <a:noFill/>
          <a:ln w="28575">
            <a:solidFill>
              <a:schemeClr val="accent2"/>
            </a:solidFill>
          </a:ln>
        </p:spPr>
        <p:txBody>
          <a:bodyPr wrap="square" rtlCol="0">
            <a:spAutoFit/>
          </a:bodyPr>
          <a:lstStyle/>
          <a:p>
            <a:r>
              <a:rPr lang="en-GB" dirty="0"/>
              <a:t>For 8 flips, ONLY 7 have to be Tails to be significant</a:t>
            </a:r>
          </a:p>
        </p:txBody>
      </p:sp>
      <p:sp>
        <p:nvSpPr>
          <p:cNvPr id="9" name="Oval 8"/>
          <p:cNvSpPr/>
          <p:nvPr/>
        </p:nvSpPr>
        <p:spPr>
          <a:xfrm>
            <a:off x="9067800" y="4781551"/>
            <a:ext cx="1619251" cy="69532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flipH="1" flipV="1">
            <a:off x="7372350" y="5362575"/>
            <a:ext cx="666750" cy="3524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0297517" y="4441935"/>
            <a:ext cx="366217" cy="4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3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1c8a05f-379f-4a3f-aa4a-81ea9db359b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C7DA200EEB3445AF1982F3D7270397" ma:contentTypeVersion="15" ma:contentTypeDescription="Create a new document." ma:contentTypeScope="" ma:versionID="5baddc0002e3273f1e4e289bc872db49">
  <xsd:schema xmlns:xsd="http://www.w3.org/2001/XMLSchema" xmlns:xs="http://www.w3.org/2001/XMLSchema" xmlns:p="http://schemas.microsoft.com/office/2006/metadata/properties" xmlns:ns3="21c8a05f-379f-4a3f-aa4a-81ea9db359bc" xmlns:ns4="0322879f-8624-447d-a89c-1c2bd66f8e04" targetNamespace="http://schemas.microsoft.com/office/2006/metadata/properties" ma:root="true" ma:fieldsID="946453e4cefdbc27f911b6463b1faf5a" ns3:_="" ns4:_="">
    <xsd:import namespace="21c8a05f-379f-4a3f-aa4a-81ea9db359bc"/>
    <xsd:import namespace="0322879f-8624-447d-a89c-1c2bd66f8e0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c8a05f-379f-4a3f-aa4a-81ea9db359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22879f-8624-447d-a89c-1c2bd66f8e0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64BFF4-3885-4AA9-9E2F-F8E50C9199FD}">
  <ds:schemaRefs>
    <ds:schemaRef ds:uri="http://purl.org/dc/terms/"/>
    <ds:schemaRef ds:uri="http://schemas.openxmlformats.org/package/2006/metadata/core-properties"/>
    <ds:schemaRef ds:uri="http://schemas.microsoft.com/office/2006/documentManagement/types"/>
    <ds:schemaRef ds:uri="0322879f-8624-447d-a89c-1c2bd66f8e04"/>
    <ds:schemaRef ds:uri="http://purl.org/dc/elements/1.1/"/>
    <ds:schemaRef ds:uri="http://schemas.microsoft.com/office/2006/metadata/properties"/>
    <ds:schemaRef ds:uri="http://schemas.microsoft.com/office/infopath/2007/PartnerControls"/>
    <ds:schemaRef ds:uri="21c8a05f-379f-4a3f-aa4a-81ea9db359bc"/>
    <ds:schemaRef ds:uri="http://www.w3.org/XML/1998/namespace"/>
    <ds:schemaRef ds:uri="http://purl.org/dc/dcmitype/"/>
  </ds:schemaRefs>
</ds:datastoreItem>
</file>

<file path=customXml/itemProps2.xml><?xml version="1.0" encoding="utf-8"?>
<ds:datastoreItem xmlns:ds="http://schemas.openxmlformats.org/officeDocument/2006/customXml" ds:itemID="{01350C02-CEF6-4370-8FB7-685879820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c8a05f-379f-4a3f-aa4a-81ea9db359bc"/>
    <ds:schemaRef ds:uri="0322879f-8624-447d-a89c-1c2bd66f8e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0D403-02FC-42E1-9A29-AC237A6C54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2188</TotalTime>
  <Words>3987</Words>
  <Application>Microsoft Macintosh PowerPoint</Application>
  <PresentationFormat>Widescreen</PresentationFormat>
  <Paragraphs>450</Paragraphs>
  <Slides>62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62</vt:i4>
      </vt:variant>
    </vt:vector>
  </HeadingPairs>
  <TitlesOfParts>
    <vt:vector size="67" baseType="lpstr">
      <vt:lpstr>Arial</vt:lpstr>
      <vt:lpstr>Calibri</vt:lpstr>
      <vt:lpstr>Calibri Light</vt:lpstr>
      <vt:lpstr>Office Theme</vt:lpstr>
      <vt:lpstr>1_Office Theme</vt:lpstr>
      <vt:lpstr>More stats … and posters</vt:lpstr>
      <vt:lpstr>Topic of today’s lecture</vt:lpstr>
      <vt:lpstr>Assumptions behind statistical tests</vt:lpstr>
      <vt:lpstr>Non-Parametric vs Parametric tests</vt:lpstr>
      <vt:lpstr>The Pearson correlation coefficient (r)</vt:lpstr>
      <vt:lpstr>The size of a sample</vt:lpstr>
      <vt:lpstr>Remember this: 4 coin flips</vt:lpstr>
      <vt:lpstr>Extending this to 5 vs 8 coin flips: </vt:lpstr>
      <vt:lpstr>5 vs 8 coin flips: </vt:lpstr>
      <vt:lpstr>Sample size and significance</vt:lpstr>
      <vt:lpstr>Sample size and Power</vt:lpstr>
      <vt:lpstr>Sample size, effect size, significance</vt:lpstr>
      <vt:lpstr>Sample size, effect size, significance</vt:lpstr>
      <vt:lpstr>Sample size, effect size, significance</vt:lpstr>
      <vt:lpstr>Two issues to be aware of with “significance”. </vt:lpstr>
      <vt:lpstr>2: Significance does not mean importance</vt:lpstr>
      <vt:lpstr>Significance vs practical importance</vt:lpstr>
      <vt:lpstr>A signpost to the future. </vt:lpstr>
      <vt:lpstr>4 coin flips with a fair vs unfair coin.</vt:lpstr>
      <vt:lpstr>The  general logic of a NHST vs Bayesian test</vt:lpstr>
      <vt:lpstr>Bayesian statistics depend upon the predicted size of an effect. </vt:lpstr>
      <vt:lpstr>Part 2: Posters</vt:lpstr>
      <vt:lpstr>A scientific poster is…</vt:lpstr>
      <vt:lpstr>The authors are expected to</vt:lpstr>
      <vt:lpstr>A poster should be…</vt:lpstr>
      <vt:lpstr>Part 1: The formal elements of a Poster</vt:lpstr>
      <vt:lpstr>The Title (and authorship)</vt:lpstr>
      <vt:lpstr>For your poster: The Title (and authorship)</vt:lpstr>
      <vt:lpstr>For your poster: The Title (and authorship)</vt:lpstr>
      <vt:lpstr>Introduction</vt:lpstr>
      <vt:lpstr>For your poster:  Introduction</vt:lpstr>
      <vt:lpstr>For your poster Introduction (continued)</vt:lpstr>
      <vt:lpstr>Method</vt:lpstr>
      <vt:lpstr>For your poster Method</vt:lpstr>
      <vt:lpstr>For your poster: Method (continued)</vt:lpstr>
      <vt:lpstr>For your poster: Method (continued)</vt:lpstr>
      <vt:lpstr>The Results</vt:lpstr>
      <vt:lpstr>For your poster:  Results</vt:lpstr>
      <vt:lpstr>For your poster Results (continued)</vt:lpstr>
      <vt:lpstr>Do this for each analysis you want to report. </vt:lpstr>
      <vt:lpstr>Why do this?  </vt:lpstr>
      <vt:lpstr>Exactly the same applies to correlational designs</vt:lpstr>
      <vt:lpstr>What other analyses might you want to do? </vt:lpstr>
      <vt:lpstr>3: The outcome of the statistical test. </vt:lpstr>
      <vt:lpstr>The Discussion</vt:lpstr>
      <vt:lpstr>4: For your poster: Discussion. </vt:lpstr>
      <vt:lpstr>4: For your poster: Discussion. </vt:lpstr>
      <vt:lpstr>4: For your poster: Discussion. </vt:lpstr>
      <vt:lpstr>Making your Poster engaging (but scientific). </vt:lpstr>
      <vt:lpstr>1: Images</vt:lpstr>
      <vt:lpstr>Images that provide information: Methods</vt:lpstr>
      <vt:lpstr>Images that provide information: Results</vt:lpstr>
      <vt:lpstr>Images that increase engagement / aesthetics</vt:lpstr>
      <vt:lpstr>Images that increase engagement / aesthetics</vt:lpstr>
      <vt:lpstr>Images are essential for posters</vt:lpstr>
      <vt:lpstr>4: For your poster: Images</vt:lpstr>
      <vt:lpstr>2: Flow – how easy it is to follow a poster</vt:lpstr>
      <vt:lpstr>What poor flow / lack of space looks like….</vt:lpstr>
      <vt:lpstr>Using space / avoid clutter: text boxes</vt:lpstr>
      <vt:lpstr>Using focal points of attention: highlighting</vt:lpstr>
      <vt:lpstr>Helping the reader by linking concepts / conditions / groups</vt:lpstr>
      <vt:lpstr>4: For your poster: Putting it all together</vt:lpstr>
    </vt:vector>
  </TitlesOfParts>
  <Company>Plymouth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PSYC003: Psychological influences on Health and Behaviour: Lecture 6</dc:title>
  <dc:creator>Tim Hollins</dc:creator>
  <cp:lastModifiedBy>Andy Wills</cp:lastModifiedBy>
  <cp:revision>36</cp:revision>
  <dcterms:created xsi:type="dcterms:W3CDTF">2023-03-09T14:23:43Z</dcterms:created>
  <dcterms:modified xsi:type="dcterms:W3CDTF">2024-01-05T15:12:20Z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0x010100CDC7DA200EEB3445AF1982F3D7270397</vt:lpwstr>
  </property>
</Properties>
</file>